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94" r:id="rId3"/>
    <p:sldId id="267" r:id="rId4"/>
    <p:sldId id="272" r:id="rId5"/>
    <p:sldId id="263" r:id="rId6"/>
    <p:sldId id="276" r:id="rId7"/>
    <p:sldId id="273" r:id="rId8"/>
    <p:sldId id="281" r:id="rId9"/>
    <p:sldId id="285" r:id="rId10"/>
    <p:sldId id="282" r:id="rId11"/>
    <p:sldId id="287" r:id="rId12"/>
    <p:sldId id="307" r:id="rId13"/>
    <p:sldId id="308" r:id="rId14"/>
    <p:sldId id="309" r:id="rId15"/>
    <p:sldId id="310" r:id="rId16"/>
    <p:sldId id="283" r:id="rId17"/>
    <p:sldId id="286" r:id="rId18"/>
    <p:sldId id="313" r:id="rId19"/>
    <p:sldId id="314" r:id="rId20"/>
    <p:sldId id="316" r:id="rId21"/>
    <p:sldId id="317" r:id="rId22"/>
    <p:sldId id="284" r:id="rId23"/>
    <p:sldId id="279" r:id="rId24"/>
    <p:sldId id="299" r:id="rId25"/>
    <p:sldId id="300" r:id="rId26"/>
    <p:sldId id="301" r:id="rId27"/>
    <p:sldId id="295" r:id="rId28"/>
    <p:sldId id="298" r:id="rId29"/>
    <p:sldId id="296" r:id="rId30"/>
    <p:sldId id="302" r:id="rId31"/>
    <p:sldId id="303" r:id="rId32"/>
    <p:sldId id="297" r:id="rId33"/>
    <p:sldId id="304" r:id="rId34"/>
    <p:sldId id="305" r:id="rId35"/>
    <p:sldId id="306" r:id="rId36"/>
    <p:sldId id="257" r:id="rId37"/>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2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showGuides="1">
      <p:cViewPr varScale="1">
        <p:scale>
          <a:sx n="114" d="100"/>
          <a:sy n="114" d="100"/>
        </p:scale>
        <p:origin x="392" y="104"/>
      </p:cViewPr>
      <p:guideLst>
        <p:guide orient="horz" pos="216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7A2EF7-7F0C-4E84-B18C-B3F19A6758E7}" type="datetimeFigureOut">
              <a:rPr lang="en-US" smtClean="0"/>
              <a:t>1/4/24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p:cNvSpPr>
            <a:spLocks noGrp="1"/>
          </p:cNvSpPr>
          <p:nvPr>
            <p:ph type="dt" sz="half" idx="10"/>
          </p:nvPr>
        </p:nvSpPr>
        <p:spPr/>
        <p:txBody>
          <a:bodyPr/>
          <a:lstStyle/>
          <a:p>
            <a:fld id="{407A2EF7-7F0C-4E84-B18C-B3F19A6758E7}" type="datetimeFigureOut">
              <a:rPr lang="en-US" smtClean="0"/>
              <a:t>1/4/24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p:cNvSpPr>
            <a:spLocks noGrp="1"/>
          </p:cNvSpPr>
          <p:nvPr>
            <p:ph type="dt" sz="half" idx="10"/>
          </p:nvPr>
        </p:nvSpPr>
        <p:spPr/>
        <p:txBody>
          <a:bodyPr/>
          <a:lstStyle/>
          <a:p>
            <a:fld id="{407A2EF7-7F0C-4E84-B18C-B3F19A6758E7}" type="datetimeFigureOut">
              <a:rPr lang="en-US" smtClean="0"/>
              <a:t>1/4/24</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407A2EF7-7F0C-4E84-B18C-B3F19A6758E7}" type="datetimeFigureOut">
              <a:rPr lang="en-US" smtClean="0"/>
              <a:t>1/4/24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7A2EF7-7F0C-4E84-B18C-B3F19A6758E7}" type="datetimeFigureOut">
              <a:rPr lang="en-US" smtClean="0"/>
              <a:t>1/4/24</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7A2EF7-7F0C-4E84-B18C-B3F19A6758E7}" type="datetimeFigureOut">
              <a:rPr lang="en-US" smtClean="0"/>
              <a:t>1/4/24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7A2EF7-7F0C-4E84-B18C-B3F19A6758E7}" type="datetimeFigureOut">
              <a:rPr lang="en-US" smtClean="0"/>
              <a:t>1/4/24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CA3FF022-E06A-483A-8B5D-D9E4F98B71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A2EF7-7F0C-4E84-B18C-B3F19A6758E7}" type="datetimeFigureOut">
              <a:rPr lang="en-US" smtClean="0"/>
              <a:t>1/4/24</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FF022-E06A-483A-8B5D-D9E4F98B710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A2EF7-7F0C-4E84-B18C-B3F19A6758E7}" type="datetimeFigureOut">
              <a:rPr lang="en-US" smtClean="0"/>
              <a:t>1/4/24</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FF022-E06A-483A-8B5D-D9E4F98B710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4.sv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svg"/><Relationship Id="rId5" Type="http://schemas.openxmlformats.org/officeDocument/2006/relationships/tags" Target="../tags/tag9.xml"/><Relationship Id="rId1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tags" Target="../tags/tag8.xml"/><Relationship Id="rId9" Type="http://schemas.openxmlformats.org/officeDocument/2006/relationships/slideLayout" Target="../slideLayouts/slideLayout12.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8.pn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40.png"/><Relationship Id="rId5" Type="http://schemas.openxmlformats.org/officeDocument/2006/relationships/image" Target="../media/image4.svg"/><Relationship Id="rId10"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46.png"/><Relationship Id="rId5" Type="http://schemas.openxmlformats.org/officeDocument/2006/relationships/image" Target="../media/image4.sv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52.png"/><Relationship Id="rId5" Type="http://schemas.openxmlformats.org/officeDocument/2006/relationships/image" Target="../media/image4.svg"/><Relationship Id="rId10"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63.png"/><Relationship Id="rId5" Type="http://schemas.openxmlformats.org/officeDocument/2006/relationships/image" Target="../media/image4.sv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png"/><Relationship Id="rId3" Type="http://schemas.openxmlformats.org/officeDocument/2006/relationships/tags" Target="../tags/tag15.xml"/><Relationship Id="rId7" Type="http://schemas.openxmlformats.org/officeDocument/2006/relationships/image" Target="../media/image2.svg"/><Relationship Id="rId12"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slideLayout" Target="../slideLayouts/slideLayout2.xml"/><Relationship Id="rId10" Type="http://schemas.openxmlformats.org/officeDocument/2006/relationships/image" Target="../media/image7.png"/><Relationship Id="rId4" Type="http://schemas.openxmlformats.org/officeDocument/2006/relationships/tags" Target="../tags/tag16.xml"/><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4120851"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cxnSp>
        <p:nvCxnSpPr>
          <p:cNvPr id="7" name="直接连接符 6"/>
          <p:cNvCxnSpPr/>
          <p:nvPr>
            <p:custDataLst>
              <p:tags r:id="rId3"/>
            </p:custDataLst>
          </p:nvPr>
        </p:nvCxnSpPr>
        <p:spPr>
          <a:xfrm>
            <a:off x="609605" y="6324651"/>
            <a:ext cx="76200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609555" y="609480"/>
            <a:ext cx="2895613" cy="5639039"/>
          </a:xfrm>
          <a:prstGeom prst="rect">
            <a:avLst/>
          </a:prstGeom>
          <a:noFill/>
        </p:spPr>
        <p:txBody>
          <a:bodyPr wrap="square" lIns="63500" tIns="25400" rIns="63500" bIns="25400" rtlCol="0" anchor="t" anchorCtr="0">
            <a:normAutofit/>
          </a:bodyPr>
          <a:lstStyle/>
          <a:p>
            <a:pPr marL="0" lvl="0" indent="0" algn="l">
              <a:lnSpc>
                <a:spcPct val="110000"/>
              </a:lnSpc>
              <a:spcBef>
                <a:spcPts val="0"/>
              </a:spcBef>
              <a:spcAft>
                <a:spcPts val="0"/>
              </a:spcAft>
              <a:buSzPct val="100000"/>
              <a:buFontTx/>
              <a:buNone/>
            </a:pPr>
            <a:r>
              <a:rPr lang="en-US" altLang="zh-CN" sz="5400" b="1" spc="380" dirty="0">
                <a:solidFill>
                  <a:schemeClr val="lt1"/>
                </a:solidFill>
                <a:uFillTx/>
                <a:latin typeface="微软雅黑" panose="020B0503020204020204" charset="-122"/>
                <a:ea typeface="微软雅黑" panose="020B0503020204020204" charset="-122"/>
              </a:rPr>
              <a:t>正交频分复用(OFDM)</a:t>
            </a:r>
          </a:p>
        </p:txBody>
      </p:sp>
      <p:pic>
        <p:nvPicPr>
          <p:cNvPr id="5" name="图片 4"/>
          <p:cNvPicPr>
            <a:picLocks noChangeAspect="1"/>
          </p:cNvPicPr>
          <p:nvPr>
            <p:custDataLst>
              <p:tags r:id="rId5"/>
            </p:custDataLst>
          </p:nvPr>
        </p:nvPicPr>
        <p:blipFill rotWithShape="1">
          <a:blip r:embed="rId10">
            <a:extLst>
              <a:ext uri="{96DAC541-7B7A-43D3-8B79-37D633B846F1}">
                <asvg:svgBlip xmlns:asvg="http://schemas.microsoft.com/office/drawing/2016/SVG/main" r:embed="rId11"/>
              </a:ext>
            </a:extLst>
          </a:blip>
          <a:srcRect l="12778" r="12778"/>
          <a:stretch>
            <a:fillRect/>
          </a:stretch>
        </p:blipFill>
        <p:spPr>
          <a:xfrm>
            <a:off x="4819008" y="2131071"/>
            <a:ext cx="6858051" cy="2122932"/>
          </a:xfrm>
          <a:custGeom>
            <a:avLst/>
            <a:gdLst/>
            <a:ahLst/>
            <a:cxnLst>
              <a:cxn ang="3">
                <a:pos x="hc" y="t"/>
              </a:cxn>
              <a:cxn ang="cd2">
                <a:pos x="l" y="vc"/>
              </a:cxn>
              <a:cxn ang="cd4">
                <a:pos x="hc" y="b"/>
              </a:cxn>
              <a:cxn ang="0">
                <a:pos x="r" y="vc"/>
              </a:cxn>
            </a:cxnLst>
            <a:rect l="l" t="t" r="r" b="b"/>
            <a:pathLst>
              <a:path w="10800" h="1680">
                <a:moveTo>
                  <a:pt x="0" y="0"/>
                </a:moveTo>
                <a:lnTo>
                  <a:pt x="10800" y="0"/>
                </a:lnTo>
                <a:lnTo>
                  <a:pt x="10800" y="1680"/>
                </a:lnTo>
                <a:lnTo>
                  <a:pt x="0" y="1680"/>
                </a:lnTo>
                <a:lnTo>
                  <a:pt x="0" y="0"/>
                </a:lnTo>
                <a:close/>
              </a:path>
            </a:pathLst>
          </a:custGeom>
        </p:spPr>
      </p:pic>
      <p:pic>
        <p:nvPicPr>
          <p:cNvPr id="8" name="图片 7"/>
          <p:cNvPicPr>
            <a:picLocks noChangeAspect="1"/>
          </p:cNvPicPr>
          <p:nvPr>
            <p:custDataLst>
              <p:tags r:id="rId6"/>
            </p:custDataLst>
          </p:nvPr>
        </p:nvPicPr>
        <p:blipFill rotWithShape="1">
          <a:blip r:embed="rId12">
            <a:extLst>
              <a:ext uri="{96DAC541-7B7A-43D3-8B79-37D633B846F1}">
                <asvg:svgBlip xmlns:asvg="http://schemas.microsoft.com/office/drawing/2016/SVG/main" r:embed="rId13"/>
              </a:ext>
            </a:extLst>
          </a:blip>
          <a:srcRect l="16671" r="16671"/>
          <a:stretch>
            <a:fillRect/>
          </a:stretch>
        </p:blipFill>
        <p:spPr>
          <a:xfrm>
            <a:off x="4819008" y="5045224"/>
            <a:ext cx="6858051" cy="1543260"/>
          </a:xfrm>
          <a:custGeom>
            <a:avLst/>
            <a:gdLst/>
            <a:ahLst/>
            <a:cxnLst>
              <a:cxn ang="3">
                <a:pos x="hc" y="t"/>
              </a:cxn>
              <a:cxn ang="cd2">
                <a:pos x="l" y="vc"/>
              </a:cxn>
              <a:cxn ang="cd4">
                <a:pos x="hc" y="b"/>
              </a:cxn>
              <a:cxn ang="0">
                <a:pos x="r" y="vc"/>
              </a:cxn>
            </a:cxnLst>
            <a:rect l="l" t="t" r="r" b="b"/>
            <a:pathLst>
              <a:path w="10800" h="1680">
                <a:moveTo>
                  <a:pt x="0" y="0"/>
                </a:moveTo>
                <a:lnTo>
                  <a:pt x="10800" y="0"/>
                </a:lnTo>
                <a:lnTo>
                  <a:pt x="10800" y="1680"/>
                </a:lnTo>
                <a:lnTo>
                  <a:pt x="0" y="1680"/>
                </a:lnTo>
                <a:lnTo>
                  <a:pt x="0" y="0"/>
                </a:lnTo>
                <a:close/>
              </a:path>
            </a:pathLst>
          </a:custGeom>
        </p:spPr>
      </p:pic>
      <p:sp>
        <p:nvSpPr>
          <p:cNvPr id="10" name="Title 6"/>
          <p:cNvSpPr txBox="1"/>
          <p:nvPr>
            <p:custDataLst>
              <p:tags r:id="rId7"/>
            </p:custDataLst>
          </p:nvPr>
        </p:nvSpPr>
        <p:spPr>
          <a:xfrm>
            <a:off x="4976488" y="4462515"/>
            <a:ext cx="6858051" cy="601091"/>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500" spc="1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小组成员：蔡浩宇、曹子惠</a:t>
            </a:r>
          </a:p>
        </p:txBody>
      </p:sp>
      <p:pic>
        <p:nvPicPr>
          <p:cNvPr id="18" name="图形 17"/>
          <p:cNvPicPr>
            <a:picLocks noChangeAspect="1"/>
          </p:cNvPicPr>
          <p:nvPr>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6794500" y="5797549"/>
            <a:ext cx="4217198" cy="562293"/>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3661472" y="1922235"/>
            <a:ext cx="10515600" cy="2701884"/>
          </a:xfrm>
        </p:spPr>
        <p:txBody>
          <a:bodyPr>
            <a:normAutofit/>
          </a:bodyPr>
          <a:lstStyle/>
          <a:p>
            <a:r>
              <a:rPr lang="zh-CN" altLang="en-US" b="1" dirty="0"/>
              <a:t>基础实验及结果</a:t>
            </a:r>
            <a:endParaRPr lang="en-US" b="1"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553410" y="967802"/>
            <a:ext cx="10515600" cy="1325563"/>
          </a:xfrm>
        </p:spPr>
        <p:txBody>
          <a:bodyPr>
            <a:normAutofit/>
          </a:bodyPr>
          <a:lstStyle/>
          <a:p>
            <a:r>
              <a:rPr lang="en-US" sz="3200" b="1" dirty="0">
                <a:latin typeface="+mj-ea"/>
              </a:rPr>
              <a:t>       </a:t>
            </a:r>
            <a:r>
              <a:rPr lang="zh-CN" altLang="en-US" sz="3200" b="1" dirty="0">
                <a:latin typeface="+mj-ea"/>
              </a:rPr>
              <a:t>（</a:t>
            </a:r>
            <a:r>
              <a:rPr lang="en-US" altLang="zh-CN" sz="3200" b="1" dirty="0">
                <a:latin typeface="+mj-ea"/>
              </a:rPr>
              <a:t>1</a:t>
            </a:r>
            <a:r>
              <a:rPr lang="zh-CN" altLang="en-US" sz="3200" b="1" dirty="0">
                <a:latin typeface="+mj-ea"/>
              </a:rPr>
              <a:t>）</a:t>
            </a:r>
            <a:r>
              <a:rPr lang="en" altLang="zh-CN" sz="3200" b="1" i="0" u="none" strike="noStrike" dirty="0">
                <a:solidFill>
                  <a:srgbClr val="000000"/>
                </a:solidFill>
                <a:effectLst/>
                <a:latin typeface="+mj-ea"/>
              </a:rPr>
              <a:t>OFDM</a:t>
            </a:r>
            <a:r>
              <a:rPr lang="zh-CN" altLang="en-US" sz="3200" b="1" i="0" u="none" strike="noStrike" dirty="0">
                <a:solidFill>
                  <a:srgbClr val="000000"/>
                </a:solidFill>
                <a:effectLst/>
                <a:latin typeface="+mj-ea"/>
              </a:rPr>
              <a:t>调制</a:t>
            </a:r>
            <a:r>
              <a:rPr lang="en-US" altLang="zh-CN" sz="3200" b="1" i="0" u="none" strike="noStrike" dirty="0">
                <a:solidFill>
                  <a:srgbClr val="000000"/>
                </a:solidFill>
                <a:effectLst/>
                <a:latin typeface="+mj-ea"/>
              </a:rPr>
              <a:t>/</a:t>
            </a:r>
            <a:r>
              <a:rPr lang="zh-CN" altLang="en-US" sz="3200" b="1" i="0" u="none" strike="noStrike" dirty="0">
                <a:solidFill>
                  <a:srgbClr val="000000"/>
                </a:solidFill>
                <a:effectLst/>
                <a:latin typeface="+mj-ea"/>
              </a:rPr>
              <a:t>解调仿真</a:t>
            </a:r>
            <a:br>
              <a:rPr lang="zh-CN" altLang="zh-CN" sz="3200" b="1" kern="100" dirty="0">
                <a:effectLst/>
                <a:latin typeface="+mj-ea"/>
                <a:cs typeface="Times New Roman" panose="02020603050405020304" pitchFamily="18" charset="0"/>
              </a:rPr>
            </a:br>
            <a:endParaRPr lang="en-US" sz="3200" b="1" dirty="0">
              <a:latin typeface="+mj-ea"/>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11" name="内容占位符 10">
            <a:extLst>
              <a:ext uri="{FF2B5EF4-FFF2-40B4-BE49-F238E27FC236}">
                <a16:creationId xmlns:a16="http://schemas.microsoft.com/office/drawing/2014/main" id="{83221236-350B-D83D-4B95-FD241FF5698D}"/>
              </a:ext>
            </a:extLst>
          </p:cNvPr>
          <p:cNvSpPr>
            <a:spLocks noGrp="1"/>
          </p:cNvSpPr>
          <p:nvPr>
            <p:ph idx="1"/>
          </p:nvPr>
        </p:nvSpPr>
        <p:spPr/>
        <p:txBody>
          <a:bodyPr/>
          <a:lstStyle/>
          <a:p>
            <a:pPr marL="0" indent="0">
              <a:buNone/>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CA2068B8-F9E4-FB05-4A2B-C69EBB1F440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8008" y="1804738"/>
            <a:ext cx="10246784" cy="3666422"/>
          </a:xfrm>
          <a:prstGeom prst="rect">
            <a:avLst/>
          </a:prstGeom>
          <a:noFill/>
          <a:ln>
            <a:noFill/>
          </a:ln>
        </p:spPr>
      </p:pic>
      <p:sp>
        <p:nvSpPr>
          <p:cNvPr id="13" name="文本框 12">
            <a:extLst>
              <a:ext uri="{FF2B5EF4-FFF2-40B4-BE49-F238E27FC236}">
                <a16:creationId xmlns:a16="http://schemas.microsoft.com/office/drawing/2014/main" id="{815195D3-F482-BCEB-8CFB-01B65CF12691}"/>
              </a:ext>
            </a:extLst>
          </p:cNvPr>
          <p:cNvSpPr txBox="1"/>
          <p:nvPr/>
        </p:nvSpPr>
        <p:spPr>
          <a:xfrm>
            <a:off x="2207942" y="5573515"/>
            <a:ext cx="2422458" cy="369332"/>
          </a:xfrm>
          <a:prstGeom prst="rect">
            <a:avLst/>
          </a:prstGeom>
          <a:noFill/>
        </p:spPr>
        <p:txBody>
          <a:bodyPr wrap="none" rtlCol="0">
            <a:spAutoFit/>
          </a:bodyPr>
          <a:lstStyle/>
          <a:p>
            <a:pPr algn="l"/>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student_OFDM_FEQ.vi</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526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标题 8">
            <a:extLst>
              <a:ext uri="{FF2B5EF4-FFF2-40B4-BE49-F238E27FC236}">
                <a16:creationId xmlns:a16="http://schemas.microsoft.com/office/drawing/2014/main" id="{6687BFCF-9E91-38C5-DCC1-DCD2FA3EA0C2}"/>
              </a:ext>
            </a:extLst>
          </p:cNvPr>
          <p:cNvSpPr>
            <a:spLocks noGrp="1"/>
          </p:cNvSpPr>
          <p:nvPr>
            <p:ph type="title"/>
          </p:nvPr>
        </p:nvSpPr>
        <p:spPr/>
        <p:txBody>
          <a:bodyPr/>
          <a:lstStyle/>
          <a:p>
            <a:endParaRPr lang="zh-CN" altLang="en-US"/>
          </a:p>
        </p:txBody>
      </p:sp>
      <p:sp>
        <p:nvSpPr>
          <p:cNvPr id="10" name="文本框 9">
            <a:extLst>
              <a:ext uri="{FF2B5EF4-FFF2-40B4-BE49-F238E27FC236}">
                <a16:creationId xmlns:a16="http://schemas.microsoft.com/office/drawing/2014/main" id="{B70E0949-0260-C682-15BD-2931E6ADF172}"/>
              </a:ext>
            </a:extLst>
          </p:cNvPr>
          <p:cNvSpPr txBox="1"/>
          <p:nvPr/>
        </p:nvSpPr>
        <p:spPr>
          <a:xfrm>
            <a:off x="1319344" y="5795237"/>
            <a:ext cx="2153154" cy="646331"/>
          </a:xfrm>
          <a:prstGeom prst="rect">
            <a:avLst/>
          </a:prstGeom>
          <a:noFill/>
        </p:spPr>
        <p:txBody>
          <a:bodyPr wrap="none" rtlCol="0">
            <a:spAutoFit/>
          </a:bodyPr>
          <a:lstStyle/>
          <a:p>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OFDM_modulator.vi</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12" name="内容占位符 11">
            <a:extLst>
              <a:ext uri="{FF2B5EF4-FFF2-40B4-BE49-F238E27FC236}">
                <a16:creationId xmlns:a16="http://schemas.microsoft.com/office/drawing/2014/main" id="{AAE3CD69-767A-B241-08D2-B544DD89E38F}"/>
              </a:ext>
            </a:extLst>
          </p:cNvPr>
          <p:cNvSpPr>
            <a:spLocks noGrp="1"/>
          </p:cNvSpPr>
          <p:nvPr>
            <p:ph idx="1"/>
          </p:nvPr>
        </p:nvSpPr>
        <p:spPr/>
        <p:txBody>
          <a:bodyPr/>
          <a:lstStyle/>
          <a:p>
            <a:endParaRPr lang="zh-CN" altLang="en-US" dirty="0"/>
          </a:p>
        </p:txBody>
      </p:sp>
      <p:pic>
        <p:nvPicPr>
          <p:cNvPr id="13" name="图片 12">
            <a:extLst>
              <a:ext uri="{FF2B5EF4-FFF2-40B4-BE49-F238E27FC236}">
                <a16:creationId xmlns:a16="http://schemas.microsoft.com/office/drawing/2014/main" id="{D35C10CF-3167-2C3C-CE5E-4EBF0833623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4268" y="1919584"/>
            <a:ext cx="9703775" cy="3398229"/>
          </a:xfrm>
          <a:prstGeom prst="rect">
            <a:avLst/>
          </a:prstGeom>
          <a:noFill/>
          <a:ln>
            <a:noFill/>
          </a:ln>
        </p:spPr>
      </p:pic>
    </p:spTree>
    <p:extLst>
      <p:ext uri="{BB962C8B-B14F-4D97-AF65-F5344CB8AC3E}">
        <p14:creationId xmlns:p14="http://schemas.microsoft.com/office/powerpoint/2010/main" val="140945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标题 8">
            <a:extLst>
              <a:ext uri="{FF2B5EF4-FFF2-40B4-BE49-F238E27FC236}">
                <a16:creationId xmlns:a16="http://schemas.microsoft.com/office/drawing/2014/main" id="{16084728-6E4D-49BC-1CED-D4930A9A4867}"/>
              </a:ext>
            </a:extLst>
          </p:cNvPr>
          <p:cNvSpPr>
            <a:spLocks noGrp="1"/>
          </p:cNvSpPr>
          <p:nvPr>
            <p:ph type="title"/>
          </p:nvPr>
        </p:nvSpPr>
        <p:spPr/>
        <p:txBody>
          <a:bodyPr/>
          <a:lstStyle/>
          <a:p>
            <a:endParaRPr lang="zh-CN" altLang="en-US"/>
          </a:p>
        </p:txBody>
      </p:sp>
      <p:sp>
        <p:nvSpPr>
          <p:cNvPr id="11" name="内容占位符 10">
            <a:extLst>
              <a:ext uri="{FF2B5EF4-FFF2-40B4-BE49-F238E27FC236}">
                <a16:creationId xmlns:a16="http://schemas.microsoft.com/office/drawing/2014/main" id="{018A255D-70E5-46BD-4E01-B7E29B8D9008}"/>
              </a:ext>
            </a:extLst>
          </p:cNvPr>
          <p:cNvSpPr>
            <a:spLocks noGrp="1"/>
          </p:cNvSpPr>
          <p:nvPr>
            <p:ph idx="1"/>
          </p:nvPr>
        </p:nvSpPr>
        <p:spPr/>
        <p:txBody>
          <a:bodyPr/>
          <a:lstStyle/>
          <a:p>
            <a:endParaRPr lang="zh-CN" altLang="en-US" dirty="0"/>
          </a:p>
        </p:txBody>
      </p:sp>
      <p:pic>
        <p:nvPicPr>
          <p:cNvPr id="12" name="图片 11">
            <a:extLst>
              <a:ext uri="{FF2B5EF4-FFF2-40B4-BE49-F238E27FC236}">
                <a16:creationId xmlns:a16="http://schemas.microsoft.com/office/drawing/2014/main" id="{C54CA28C-AE42-3EE6-D14C-F5F1447978B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4268" y="1354910"/>
            <a:ext cx="8480763" cy="4018048"/>
          </a:xfrm>
          <a:prstGeom prst="rect">
            <a:avLst/>
          </a:prstGeom>
          <a:noFill/>
          <a:ln>
            <a:noFill/>
          </a:ln>
        </p:spPr>
      </p:pic>
      <p:sp>
        <p:nvSpPr>
          <p:cNvPr id="13" name="文本框 12">
            <a:extLst>
              <a:ext uri="{FF2B5EF4-FFF2-40B4-BE49-F238E27FC236}">
                <a16:creationId xmlns:a16="http://schemas.microsoft.com/office/drawing/2014/main" id="{E35AEE55-66A1-CD31-67BD-3B8157F4A45F}"/>
              </a:ext>
            </a:extLst>
          </p:cNvPr>
          <p:cNvSpPr txBox="1"/>
          <p:nvPr/>
        </p:nvSpPr>
        <p:spPr>
          <a:xfrm>
            <a:off x="1500861" y="5306456"/>
            <a:ext cx="2371162" cy="646331"/>
          </a:xfrm>
          <a:prstGeom prst="rect">
            <a:avLst/>
          </a:prstGeom>
          <a:noFill/>
        </p:spPr>
        <p:txBody>
          <a:bodyPr wrap="none" rtlCol="0">
            <a:spAutoFit/>
          </a:bodyPr>
          <a:lstStyle/>
          <a:p>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OFDM_demodulator.vi</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273887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a:extLst>
              <a:ext uri="{FF2B5EF4-FFF2-40B4-BE49-F238E27FC236}">
                <a16:creationId xmlns:a16="http://schemas.microsoft.com/office/drawing/2014/main" id="{4D6ED488-0527-CDC7-E799-20ADF329B2C2}"/>
              </a:ext>
            </a:extLst>
          </p:cNvPr>
          <p:cNvSpPr>
            <a:spLocks noGrp="1"/>
          </p:cNvSpPr>
          <p:nvPr>
            <p:ph idx="1"/>
          </p:nvPr>
        </p:nvSpPr>
        <p:spPr/>
        <p:txBody>
          <a:bodyPr/>
          <a:lstStyle/>
          <a:p>
            <a:endParaRPr lang="zh-CN" altLang="en-US"/>
          </a:p>
        </p:txBody>
      </p:sp>
      <p:sp>
        <p:nvSpPr>
          <p:cNvPr id="11" name="标题 10">
            <a:extLst>
              <a:ext uri="{FF2B5EF4-FFF2-40B4-BE49-F238E27FC236}">
                <a16:creationId xmlns:a16="http://schemas.microsoft.com/office/drawing/2014/main" id="{6222D372-9FF5-EB1A-8028-09562E1E6CA5}"/>
              </a:ext>
            </a:extLst>
          </p:cNvPr>
          <p:cNvSpPr>
            <a:spLocks noGrp="1"/>
          </p:cNvSpPr>
          <p:nvPr>
            <p:ph type="title"/>
          </p:nvPr>
        </p:nvSpPr>
        <p:spPr/>
        <p:txBody>
          <a:bodyPr/>
          <a:lstStyle/>
          <a:p>
            <a:endParaRPr lang="zh-CN" altLang="en-US"/>
          </a:p>
        </p:txBody>
      </p:sp>
      <p:pic>
        <p:nvPicPr>
          <p:cNvPr id="12" name="图片 11">
            <a:extLst>
              <a:ext uri="{FF2B5EF4-FFF2-40B4-BE49-F238E27FC236}">
                <a16:creationId xmlns:a16="http://schemas.microsoft.com/office/drawing/2014/main" id="{8C543782-CDA1-32FE-793E-188492C3FF4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2812" y="811333"/>
            <a:ext cx="7997175" cy="5141454"/>
          </a:xfrm>
          <a:prstGeom prst="rect">
            <a:avLst/>
          </a:prstGeom>
          <a:noFill/>
          <a:ln>
            <a:noFill/>
          </a:ln>
        </p:spPr>
      </p:pic>
    </p:spTree>
    <p:extLst>
      <p:ext uri="{BB962C8B-B14F-4D97-AF65-F5344CB8AC3E}">
        <p14:creationId xmlns:p14="http://schemas.microsoft.com/office/powerpoint/2010/main" val="293536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1319344" y="733266"/>
            <a:ext cx="10515600" cy="1325563"/>
          </a:xfrm>
        </p:spPr>
        <p:txBody>
          <a:bodyPr>
            <a:normAutofit/>
          </a:bodyPr>
          <a:lstStyle/>
          <a:p>
            <a:r>
              <a:rPr lang="zh-CN" altLang="en-US" sz="3200" b="1" i="0" u="none" strike="noStrike" dirty="0">
                <a:solidFill>
                  <a:srgbClr val="000000"/>
                </a:solidFill>
                <a:effectLst/>
                <a:latin typeface="+mj-ea"/>
              </a:rPr>
              <a:t>（</a:t>
            </a:r>
            <a:r>
              <a:rPr lang="en-US" altLang="zh-CN" sz="3200" b="1" i="0" u="none" strike="noStrike" dirty="0">
                <a:solidFill>
                  <a:srgbClr val="000000"/>
                </a:solidFill>
                <a:effectLst/>
                <a:latin typeface="+mj-ea"/>
              </a:rPr>
              <a:t>2</a:t>
            </a:r>
            <a:r>
              <a:rPr lang="zh-CN" altLang="en-US" sz="3200" b="1" i="0" u="none" strike="noStrike" dirty="0">
                <a:solidFill>
                  <a:srgbClr val="000000"/>
                </a:solidFill>
                <a:effectLst/>
                <a:latin typeface="+mj-ea"/>
              </a:rPr>
              <a:t>）通过实验研究</a:t>
            </a:r>
            <a:r>
              <a:rPr lang="en" altLang="zh-CN" sz="3200" b="1" i="0" u="none" strike="noStrike" dirty="0">
                <a:solidFill>
                  <a:srgbClr val="000000"/>
                </a:solidFill>
                <a:effectLst/>
                <a:latin typeface="+mj-ea"/>
              </a:rPr>
              <a:t>OFDM</a:t>
            </a:r>
            <a:r>
              <a:rPr lang="zh-CN" altLang="en-US" sz="3200" b="1" i="0" u="none" strike="noStrike" dirty="0">
                <a:solidFill>
                  <a:srgbClr val="000000"/>
                </a:solidFill>
                <a:effectLst/>
                <a:latin typeface="+mj-ea"/>
              </a:rPr>
              <a:t>技术频偏敏感性</a:t>
            </a:r>
            <a:br>
              <a:rPr lang="zh-CN" altLang="zh-CN" sz="3200" b="1" kern="100" dirty="0">
                <a:effectLst/>
                <a:latin typeface="+mj-ea"/>
                <a:cs typeface="Times New Roman" panose="02020603050405020304" pitchFamily="18" charset="0"/>
              </a:rPr>
            </a:br>
            <a:endParaRPr lang="en-US" sz="3200" b="1" dirty="0">
              <a:latin typeface="+mj-ea"/>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11" name="文本框 10">
            <a:extLst>
              <a:ext uri="{FF2B5EF4-FFF2-40B4-BE49-F238E27FC236}">
                <a16:creationId xmlns:a16="http://schemas.microsoft.com/office/drawing/2014/main" id="{09301DE3-BCA9-9AB4-76B5-4794DFC94117}"/>
              </a:ext>
            </a:extLst>
          </p:cNvPr>
          <p:cNvSpPr txBox="1"/>
          <p:nvPr/>
        </p:nvSpPr>
        <p:spPr>
          <a:xfrm>
            <a:off x="816644" y="1535609"/>
            <a:ext cx="6640550" cy="523220"/>
          </a:xfrm>
          <a:prstGeom prst="rect">
            <a:avLst/>
          </a:prstGeom>
          <a:noFill/>
        </p:spPr>
        <p:txBody>
          <a:bodyPr wrap="square">
            <a:spAutoFit/>
          </a:bodyPr>
          <a:lstStyle/>
          <a:p>
            <a:pPr algn="just"/>
            <a:r>
              <a:rPr lang="en-US" altLang="zh-CN" sz="2800" b="1" kern="0" dirty="0">
                <a:latin typeface="+mj-ea"/>
                <a:ea typeface="+mj-ea"/>
                <a:cs typeface="楷体_GB2312"/>
              </a:rPr>
              <a:t>a. </a:t>
            </a:r>
            <a:r>
              <a:rPr lang="en-US" altLang="zh-CN" sz="2800" b="1" kern="0" dirty="0">
                <a:effectLst/>
                <a:latin typeface="+mj-ea"/>
                <a:ea typeface="+mj-ea"/>
                <a:cs typeface="楷体_GB2312"/>
              </a:rPr>
              <a:t>[20,20,4,4]  N=64 f=50 100 150 200</a:t>
            </a:r>
            <a:endParaRPr lang="zh-CN" altLang="zh-CN" sz="2800" b="1" kern="100" dirty="0">
              <a:effectLst/>
              <a:latin typeface="+mj-ea"/>
              <a:ea typeface="+mj-ea"/>
              <a:cs typeface="Times New Roman" panose="02020603050405020304" pitchFamily="18" charset="0"/>
            </a:endParaRPr>
          </a:p>
        </p:txBody>
      </p:sp>
      <p:pic>
        <p:nvPicPr>
          <p:cNvPr id="12" name="内容占位符 11">
            <a:extLst>
              <a:ext uri="{FF2B5EF4-FFF2-40B4-BE49-F238E27FC236}">
                <a16:creationId xmlns:a16="http://schemas.microsoft.com/office/drawing/2014/main" id="{A81F2A91-2F4A-4FBC-F14C-1BCF9F7A3157}"/>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469143" y="2168656"/>
            <a:ext cx="2805304" cy="2591567"/>
          </a:xfrm>
          <a:prstGeom prst="rect">
            <a:avLst/>
          </a:prstGeom>
          <a:noFill/>
          <a:ln>
            <a:noFill/>
          </a:ln>
        </p:spPr>
      </p:pic>
      <p:pic>
        <p:nvPicPr>
          <p:cNvPr id="13" name="图片 12">
            <a:extLst>
              <a:ext uri="{FF2B5EF4-FFF2-40B4-BE49-F238E27FC236}">
                <a16:creationId xmlns:a16="http://schemas.microsoft.com/office/drawing/2014/main" id="{D62F2952-A436-5E7D-E194-7E944C9E0F8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96557" y="2175751"/>
            <a:ext cx="2841376" cy="2590325"/>
          </a:xfrm>
          <a:prstGeom prst="rect">
            <a:avLst/>
          </a:prstGeom>
          <a:noFill/>
          <a:ln>
            <a:noFill/>
          </a:ln>
        </p:spPr>
      </p:pic>
      <p:pic>
        <p:nvPicPr>
          <p:cNvPr id="14" name="图片 13">
            <a:extLst>
              <a:ext uri="{FF2B5EF4-FFF2-40B4-BE49-F238E27FC236}">
                <a16:creationId xmlns:a16="http://schemas.microsoft.com/office/drawing/2014/main" id="{EC25EBB5-DB7F-5895-B9F3-42F8DB49E80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86700" y="2175751"/>
            <a:ext cx="2805305" cy="2590325"/>
          </a:xfrm>
          <a:prstGeom prst="rect">
            <a:avLst/>
          </a:prstGeom>
          <a:noFill/>
          <a:ln>
            <a:noFill/>
          </a:ln>
        </p:spPr>
      </p:pic>
      <p:pic>
        <p:nvPicPr>
          <p:cNvPr id="15" name="图片 14">
            <a:extLst>
              <a:ext uri="{FF2B5EF4-FFF2-40B4-BE49-F238E27FC236}">
                <a16:creationId xmlns:a16="http://schemas.microsoft.com/office/drawing/2014/main" id="{3CBCAB71-5A11-B8B0-146C-CCB319C6013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46803" y="2181142"/>
            <a:ext cx="2842576" cy="25849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739961" y="925704"/>
            <a:ext cx="10515600" cy="1325563"/>
          </a:xfrm>
        </p:spPr>
        <p:txBody>
          <a:bodyPr>
            <a:normAutofit/>
          </a:bodyPr>
          <a:lstStyle/>
          <a:p>
            <a:pPr algn="just"/>
            <a:r>
              <a:rPr lang="en-US" altLang="zh-CN" sz="2800" b="1" kern="0" dirty="0">
                <a:effectLst/>
                <a:latin typeface="+mj-ea"/>
                <a:cs typeface="楷体_GB2312"/>
              </a:rPr>
              <a:t>b. [20,20,4,4]  N=1024 f=50 100 150 200</a:t>
            </a:r>
            <a:endParaRPr lang="zh-CN" altLang="zh-CN" sz="2800" b="1" kern="100" dirty="0">
              <a:effectLst/>
              <a:latin typeface="+mj-ea"/>
              <a:cs typeface="Times New Roman" panose="02020603050405020304" pitchFamily="18" charset="0"/>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8" name="内容占位符 7">
            <a:extLst>
              <a:ext uri="{FF2B5EF4-FFF2-40B4-BE49-F238E27FC236}">
                <a16:creationId xmlns:a16="http://schemas.microsoft.com/office/drawing/2014/main" id="{7192EABC-DF67-635C-2B7A-555A76DD6D99}"/>
              </a:ext>
            </a:extLst>
          </p:cNvPr>
          <p:cNvSpPr>
            <a:spLocks noGrp="1"/>
          </p:cNvSpPr>
          <p:nvPr>
            <p:ph idx="1"/>
          </p:nvPr>
        </p:nvSpPr>
        <p:spPr/>
        <p:txBody>
          <a:bodyPr/>
          <a:lstStyle/>
          <a:p>
            <a:endParaRPr lang="zh-CN" altLang="en-US" dirty="0"/>
          </a:p>
        </p:txBody>
      </p:sp>
      <p:pic>
        <p:nvPicPr>
          <p:cNvPr id="9" name="图片 8">
            <a:extLst>
              <a:ext uri="{FF2B5EF4-FFF2-40B4-BE49-F238E27FC236}">
                <a16:creationId xmlns:a16="http://schemas.microsoft.com/office/drawing/2014/main" id="{3390A313-B3AE-3FAE-B48B-C6063E39D34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5563" y="2317109"/>
            <a:ext cx="2826432" cy="2590349"/>
          </a:xfrm>
          <a:prstGeom prst="rect">
            <a:avLst/>
          </a:prstGeom>
          <a:noFill/>
          <a:ln>
            <a:noFill/>
          </a:ln>
        </p:spPr>
      </p:pic>
      <p:pic>
        <p:nvPicPr>
          <p:cNvPr id="11" name="图片 10">
            <a:extLst>
              <a:ext uri="{FF2B5EF4-FFF2-40B4-BE49-F238E27FC236}">
                <a16:creationId xmlns:a16="http://schemas.microsoft.com/office/drawing/2014/main" id="{168F8A8E-5E6B-378F-6551-869E367E88B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97808" y="2305619"/>
            <a:ext cx="2839115" cy="2594059"/>
          </a:xfrm>
          <a:prstGeom prst="rect">
            <a:avLst/>
          </a:prstGeom>
          <a:noFill/>
          <a:ln>
            <a:noFill/>
          </a:ln>
        </p:spPr>
      </p:pic>
      <p:pic>
        <p:nvPicPr>
          <p:cNvPr id="12" name="图片 11">
            <a:extLst>
              <a:ext uri="{FF2B5EF4-FFF2-40B4-BE49-F238E27FC236}">
                <a16:creationId xmlns:a16="http://schemas.microsoft.com/office/drawing/2014/main" id="{B7DAB4E9-B27B-A9F4-4245-D08FA41CDC1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21400" y="2297840"/>
            <a:ext cx="2839116" cy="2609618"/>
          </a:xfrm>
          <a:prstGeom prst="rect">
            <a:avLst/>
          </a:prstGeom>
          <a:noFill/>
          <a:ln>
            <a:noFill/>
          </a:ln>
        </p:spPr>
      </p:pic>
      <p:pic>
        <p:nvPicPr>
          <p:cNvPr id="13" name="图片 12">
            <a:extLst>
              <a:ext uri="{FF2B5EF4-FFF2-40B4-BE49-F238E27FC236}">
                <a16:creationId xmlns:a16="http://schemas.microsoft.com/office/drawing/2014/main" id="{DA15D223-4B7D-FD85-B6A4-9AAAC1D9126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070453" y="2297840"/>
            <a:ext cx="2839116" cy="26133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8" name="标题 7">
            <a:extLst>
              <a:ext uri="{FF2B5EF4-FFF2-40B4-BE49-F238E27FC236}">
                <a16:creationId xmlns:a16="http://schemas.microsoft.com/office/drawing/2014/main" id="{2F67FEEB-E7A8-D3B4-9CE5-8C6DDA4599E6}"/>
              </a:ext>
            </a:extLst>
          </p:cNvPr>
          <p:cNvSpPr>
            <a:spLocks noGrp="1"/>
          </p:cNvSpPr>
          <p:nvPr>
            <p:ph type="title"/>
          </p:nvPr>
        </p:nvSpPr>
        <p:spPr/>
        <p:txBody>
          <a:bodyPr/>
          <a:lstStyle/>
          <a:p>
            <a:endParaRPr lang="zh-CN" altLang="en-US"/>
          </a:p>
        </p:txBody>
      </p:sp>
      <p:sp>
        <p:nvSpPr>
          <p:cNvPr id="10" name="文本框 9">
            <a:extLst>
              <a:ext uri="{FF2B5EF4-FFF2-40B4-BE49-F238E27FC236}">
                <a16:creationId xmlns:a16="http://schemas.microsoft.com/office/drawing/2014/main" id="{3C7B7441-A3CD-91C0-1A5F-9CFD9D6CB565}"/>
              </a:ext>
            </a:extLst>
          </p:cNvPr>
          <p:cNvSpPr txBox="1"/>
          <p:nvPr/>
        </p:nvSpPr>
        <p:spPr>
          <a:xfrm>
            <a:off x="936439" y="1390193"/>
            <a:ext cx="6640550" cy="523220"/>
          </a:xfrm>
          <a:prstGeom prst="rect">
            <a:avLst/>
          </a:prstGeom>
          <a:noFill/>
        </p:spPr>
        <p:txBody>
          <a:bodyPr wrap="square">
            <a:spAutoFit/>
          </a:bodyPr>
          <a:lstStyle/>
          <a:p>
            <a:pPr algn="l"/>
            <a:r>
              <a:rPr lang="en-US" altLang="zh-CN" sz="2800" b="1" kern="0" dirty="0">
                <a:effectLst/>
                <a:latin typeface="+mj-ea"/>
                <a:ea typeface="+mj-ea"/>
                <a:cs typeface="楷体_GB2312"/>
              </a:rPr>
              <a:t>c. [4,4,4,4]  N=64 f=50 100 150 200</a:t>
            </a:r>
            <a:endParaRPr lang="zh-CN" altLang="zh-CN" sz="2800" b="1" kern="100" dirty="0">
              <a:effectLst/>
              <a:latin typeface="+mj-ea"/>
              <a:ea typeface="+mj-ea"/>
              <a:cs typeface="Times New Roman" panose="02020603050405020304" pitchFamily="18" charset="0"/>
            </a:endParaRPr>
          </a:p>
        </p:txBody>
      </p:sp>
      <p:pic>
        <p:nvPicPr>
          <p:cNvPr id="11" name="图片 10">
            <a:extLst>
              <a:ext uri="{FF2B5EF4-FFF2-40B4-BE49-F238E27FC236}">
                <a16:creationId xmlns:a16="http://schemas.microsoft.com/office/drawing/2014/main" id="{CB48166D-A254-FE77-8072-83B3F74DE7C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0337" y="2158279"/>
            <a:ext cx="2793105" cy="2541442"/>
          </a:xfrm>
          <a:prstGeom prst="rect">
            <a:avLst/>
          </a:prstGeom>
          <a:noFill/>
          <a:ln>
            <a:noFill/>
          </a:ln>
        </p:spPr>
      </p:pic>
      <p:pic>
        <p:nvPicPr>
          <p:cNvPr id="12" name="图片 11">
            <a:extLst>
              <a:ext uri="{FF2B5EF4-FFF2-40B4-BE49-F238E27FC236}">
                <a16:creationId xmlns:a16="http://schemas.microsoft.com/office/drawing/2014/main" id="{75D192BB-7D52-47D5-196B-42ACD787AB4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8761" y="2162532"/>
            <a:ext cx="2793106" cy="2532936"/>
          </a:xfrm>
          <a:prstGeom prst="rect">
            <a:avLst/>
          </a:prstGeom>
          <a:noFill/>
          <a:ln>
            <a:noFill/>
          </a:ln>
        </p:spPr>
      </p:pic>
      <p:pic>
        <p:nvPicPr>
          <p:cNvPr id="13" name="图片 12">
            <a:extLst>
              <a:ext uri="{FF2B5EF4-FFF2-40B4-BE49-F238E27FC236}">
                <a16:creationId xmlns:a16="http://schemas.microsoft.com/office/drawing/2014/main" id="{5CC5FF75-A8F9-E848-5988-1C8F14729AA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87186" y="2198013"/>
            <a:ext cx="2779605" cy="2553563"/>
          </a:xfrm>
          <a:prstGeom prst="rect">
            <a:avLst/>
          </a:prstGeom>
          <a:noFill/>
          <a:ln>
            <a:noFill/>
          </a:ln>
        </p:spPr>
      </p:pic>
      <p:pic>
        <p:nvPicPr>
          <p:cNvPr id="14" name="图片 13">
            <a:extLst>
              <a:ext uri="{FF2B5EF4-FFF2-40B4-BE49-F238E27FC236}">
                <a16:creationId xmlns:a16="http://schemas.microsoft.com/office/drawing/2014/main" id="{36193652-4885-9F48-DA28-262D50AF591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62973" y="2170668"/>
            <a:ext cx="2779605" cy="25809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8" name="标题 7">
            <a:extLst>
              <a:ext uri="{FF2B5EF4-FFF2-40B4-BE49-F238E27FC236}">
                <a16:creationId xmlns:a16="http://schemas.microsoft.com/office/drawing/2014/main" id="{2167AD81-934E-F973-12F5-83D9E456E68D}"/>
              </a:ext>
            </a:extLst>
          </p:cNvPr>
          <p:cNvSpPr>
            <a:spLocks noGrp="1"/>
          </p:cNvSpPr>
          <p:nvPr>
            <p:ph type="title"/>
          </p:nvPr>
        </p:nvSpPr>
        <p:spPr>
          <a:xfrm>
            <a:off x="1564268" y="520369"/>
            <a:ext cx="10515600" cy="1325563"/>
          </a:xfrm>
        </p:spPr>
        <p:txBody>
          <a:bodyPr>
            <a:normAutofit/>
          </a:bodyPr>
          <a:lstStyle/>
          <a:p>
            <a:r>
              <a:rPr lang="en-US" altLang="zh-CN" sz="3200" b="1" i="0" u="none" strike="noStrike" dirty="0">
                <a:solidFill>
                  <a:srgbClr val="000000"/>
                </a:solidFill>
                <a:effectLst/>
                <a:latin typeface="+mj-ea"/>
              </a:rPr>
              <a:t>(3)</a:t>
            </a:r>
            <a:r>
              <a:rPr lang="zh-CN" altLang="en-US" sz="3200" b="1" i="0" u="none" strike="noStrike" dirty="0">
                <a:solidFill>
                  <a:srgbClr val="000000"/>
                </a:solidFill>
                <a:effectLst/>
                <a:latin typeface="+mj-ea"/>
              </a:rPr>
              <a:t>通过实验研究子载波数对系统的影响</a:t>
            </a:r>
            <a:endParaRPr lang="zh-CN" altLang="en-US" sz="3200" b="1" dirty="0">
              <a:latin typeface="+mj-ea"/>
            </a:endParaRPr>
          </a:p>
        </p:txBody>
      </p:sp>
      <p:sp>
        <p:nvSpPr>
          <p:cNvPr id="10" name="文本框 9">
            <a:extLst>
              <a:ext uri="{FF2B5EF4-FFF2-40B4-BE49-F238E27FC236}">
                <a16:creationId xmlns:a16="http://schemas.microsoft.com/office/drawing/2014/main" id="{FCCC1F83-415F-4395-F510-E7AC2111B2F7}"/>
              </a:ext>
            </a:extLst>
          </p:cNvPr>
          <p:cNvSpPr txBox="1"/>
          <p:nvPr/>
        </p:nvSpPr>
        <p:spPr>
          <a:xfrm>
            <a:off x="3501793" y="1397392"/>
            <a:ext cx="6640550" cy="369332"/>
          </a:xfrm>
          <a:prstGeom prst="rect">
            <a:avLst/>
          </a:prstGeom>
          <a:noFill/>
        </p:spPr>
        <p:txBody>
          <a:bodyPr wrap="square">
            <a:spAutoFit/>
          </a:bodyPr>
          <a:lstStyle/>
          <a:p>
            <a:r>
              <a:rPr lang="zh-CN" altLang="zh-CN" sz="1800" kern="0" dirty="0">
                <a:effectLst/>
                <a:latin typeface="+mn-ea"/>
                <a:cs typeface="楷体_GB2312"/>
              </a:rPr>
              <a:t>频偏</a:t>
            </a:r>
            <a:r>
              <a:rPr lang="en-US" altLang="zh-CN" sz="1800" kern="0" dirty="0">
                <a:effectLst/>
                <a:latin typeface="+mn-ea"/>
                <a:cs typeface="楷体_GB2312"/>
              </a:rPr>
              <a:t>frequency offset = 0Hz  10Hz  50Hz 100Hz  150Hz </a:t>
            </a:r>
            <a:endParaRPr lang="zh-CN" altLang="en-US" dirty="0">
              <a:latin typeface="+mn-ea"/>
            </a:endParaRPr>
          </a:p>
        </p:txBody>
      </p:sp>
      <p:sp>
        <p:nvSpPr>
          <p:cNvPr id="12" name="文本框 11">
            <a:extLst>
              <a:ext uri="{FF2B5EF4-FFF2-40B4-BE49-F238E27FC236}">
                <a16:creationId xmlns:a16="http://schemas.microsoft.com/office/drawing/2014/main" id="{4578E8AA-7B03-B44D-9710-2C84E993470F}"/>
              </a:ext>
            </a:extLst>
          </p:cNvPr>
          <p:cNvSpPr txBox="1"/>
          <p:nvPr/>
        </p:nvSpPr>
        <p:spPr>
          <a:xfrm>
            <a:off x="252389" y="1728631"/>
            <a:ext cx="10894741" cy="523220"/>
          </a:xfrm>
          <a:prstGeom prst="rect">
            <a:avLst/>
          </a:prstGeom>
          <a:noFill/>
        </p:spPr>
        <p:txBody>
          <a:bodyPr wrap="square">
            <a:spAutoFit/>
          </a:bodyPr>
          <a:lstStyle/>
          <a:p>
            <a:r>
              <a:rPr lang="en-US" altLang="zh-CN" sz="2800" kern="0" dirty="0">
                <a:effectLst/>
                <a:latin typeface="+mj-ea"/>
                <a:ea typeface="+mj-ea"/>
                <a:cs typeface="楷体_GB2312"/>
              </a:rPr>
              <a:t>a. </a:t>
            </a:r>
            <a:r>
              <a:rPr lang="zh-CN" altLang="zh-CN" sz="2800" kern="0" dirty="0">
                <a:effectLst/>
                <a:latin typeface="+mj-ea"/>
                <a:ea typeface="+mj-ea"/>
                <a:cs typeface="楷体_GB2312"/>
              </a:rPr>
              <a:t>子载波数</a:t>
            </a:r>
            <a:r>
              <a:rPr lang="en-US" altLang="zh-CN" sz="2800" kern="0" dirty="0">
                <a:effectLst/>
                <a:latin typeface="+mj-ea"/>
                <a:ea typeface="+mj-ea"/>
                <a:cs typeface="楷体_GB2312"/>
              </a:rPr>
              <a:t>N=64 </a:t>
            </a:r>
            <a:r>
              <a:rPr lang="zh-CN" altLang="zh-CN" sz="2800" kern="0" dirty="0">
                <a:effectLst/>
                <a:latin typeface="+mj-ea"/>
                <a:ea typeface="+mj-ea"/>
                <a:cs typeface="楷体_GB2312"/>
              </a:rPr>
              <a:t>循环前缀</a:t>
            </a:r>
            <a:r>
              <a:rPr lang="en-US" altLang="zh-CN" sz="2800" kern="0" dirty="0">
                <a:effectLst/>
                <a:latin typeface="+mj-ea"/>
                <a:ea typeface="+mj-ea"/>
                <a:cs typeface="楷体_GB2312"/>
              </a:rPr>
              <a:t>Lc=8  </a:t>
            </a:r>
            <a:r>
              <a:rPr lang="zh-CN" altLang="zh-CN" sz="2800" kern="0" dirty="0">
                <a:effectLst/>
                <a:latin typeface="+mj-ea"/>
                <a:ea typeface="+mj-ea"/>
                <a:cs typeface="楷体_GB2312"/>
              </a:rPr>
              <a:t>上采样因子</a:t>
            </a:r>
            <a:r>
              <a:rPr lang="en-US" altLang="zh-CN" sz="2800" kern="0" dirty="0">
                <a:effectLst/>
                <a:latin typeface="+mj-ea"/>
                <a:ea typeface="+mj-ea"/>
                <a:cs typeface="楷体_GB2312"/>
              </a:rPr>
              <a:t>=10   </a:t>
            </a:r>
            <a:r>
              <a:rPr lang="zh-CN" altLang="zh-CN" sz="2800" kern="0" dirty="0">
                <a:effectLst/>
                <a:latin typeface="+mj-ea"/>
                <a:ea typeface="+mj-ea"/>
                <a:cs typeface="楷体_GB2312"/>
              </a:rPr>
              <a:t>采样率</a:t>
            </a:r>
            <a:r>
              <a:rPr lang="en-US" altLang="zh-CN" sz="2800" kern="0" dirty="0">
                <a:effectLst/>
                <a:latin typeface="+mj-ea"/>
                <a:ea typeface="+mj-ea"/>
                <a:cs typeface="楷体_GB2312"/>
              </a:rPr>
              <a:t>=4MHz </a:t>
            </a:r>
            <a:endParaRPr lang="zh-CN" altLang="en-US" sz="2800" dirty="0">
              <a:latin typeface="+mj-ea"/>
              <a:ea typeface="+mj-ea"/>
            </a:endParaRPr>
          </a:p>
        </p:txBody>
      </p:sp>
      <p:pic>
        <p:nvPicPr>
          <p:cNvPr id="25" name="图片 24">
            <a:extLst>
              <a:ext uri="{FF2B5EF4-FFF2-40B4-BE49-F238E27FC236}">
                <a16:creationId xmlns:a16="http://schemas.microsoft.com/office/drawing/2014/main" id="{2C928F2B-B538-B0A0-213C-EC5F54E8DEC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48531" y="2289810"/>
            <a:ext cx="2295525" cy="2278380"/>
          </a:xfrm>
          <a:prstGeom prst="rect">
            <a:avLst/>
          </a:prstGeom>
          <a:noFill/>
          <a:ln>
            <a:noFill/>
          </a:ln>
        </p:spPr>
      </p:pic>
      <p:pic>
        <p:nvPicPr>
          <p:cNvPr id="26" name="图片 25">
            <a:extLst>
              <a:ext uri="{FF2B5EF4-FFF2-40B4-BE49-F238E27FC236}">
                <a16:creationId xmlns:a16="http://schemas.microsoft.com/office/drawing/2014/main" id="{F82F0DFD-B233-BAE7-0AAB-5ACB9907B4D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61028" y="2289810"/>
            <a:ext cx="2390775" cy="2279015"/>
          </a:xfrm>
          <a:prstGeom prst="rect">
            <a:avLst/>
          </a:prstGeom>
          <a:noFill/>
          <a:ln>
            <a:noFill/>
          </a:ln>
        </p:spPr>
      </p:pic>
      <p:pic>
        <p:nvPicPr>
          <p:cNvPr id="27" name="图片 26">
            <a:extLst>
              <a:ext uri="{FF2B5EF4-FFF2-40B4-BE49-F238E27FC236}">
                <a16:creationId xmlns:a16="http://schemas.microsoft.com/office/drawing/2014/main" id="{B2FC7AA2-70D2-9938-209C-CDAE111AEC3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8775" y="2251851"/>
            <a:ext cx="2381250" cy="2296160"/>
          </a:xfrm>
          <a:prstGeom prst="rect">
            <a:avLst/>
          </a:prstGeom>
          <a:noFill/>
          <a:ln>
            <a:noFill/>
          </a:ln>
        </p:spPr>
      </p:pic>
      <p:pic>
        <p:nvPicPr>
          <p:cNvPr id="30" name="图片 29">
            <a:extLst>
              <a:ext uri="{FF2B5EF4-FFF2-40B4-BE49-F238E27FC236}">
                <a16:creationId xmlns:a16="http://schemas.microsoft.com/office/drawing/2014/main" id="{C55625C4-07F5-8BD1-2657-7F7D3C75001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620072" y="4502948"/>
            <a:ext cx="2419350" cy="2306955"/>
          </a:xfrm>
          <a:prstGeom prst="rect">
            <a:avLst/>
          </a:prstGeom>
          <a:noFill/>
          <a:ln>
            <a:noFill/>
          </a:ln>
        </p:spPr>
      </p:pic>
      <p:pic>
        <p:nvPicPr>
          <p:cNvPr id="31" name="图片 30">
            <a:extLst>
              <a:ext uri="{FF2B5EF4-FFF2-40B4-BE49-F238E27FC236}">
                <a16:creationId xmlns:a16="http://schemas.microsoft.com/office/drawing/2014/main" id="{3AE3D71B-87CF-A2F4-5F26-84C52CC1E16E}"/>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09427" y="4654550"/>
            <a:ext cx="2362200" cy="2203450"/>
          </a:xfrm>
          <a:prstGeom prst="rect">
            <a:avLst/>
          </a:prstGeom>
          <a:noFill/>
          <a:ln>
            <a:noFill/>
          </a:ln>
        </p:spPr>
      </p:pic>
      <p:pic>
        <p:nvPicPr>
          <p:cNvPr id="32" name="图片 31">
            <a:extLst>
              <a:ext uri="{FF2B5EF4-FFF2-40B4-BE49-F238E27FC236}">
                <a16:creationId xmlns:a16="http://schemas.microsoft.com/office/drawing/2014/main" id="{B8803E96-78BD-9B19-508F-B2C96592522C}"/>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11637" y="4667885"/>
            <a:ext cx="2295525" cy="2190115"/>
          </a:xfrm>
          <a:prstGeom prst="rect">
            <a:avLst/>
          </a:prstGeom>
          <a:noFill/>
          <a:ln>
            <a:noFill/>
          </a:ln>
        </p:spPr>
      </p:pic>
    </p:spTree>
    <p:extLst>
      <p:ext uri="{BB962C8B-B14F-4D97-AF65-F5344CB8AC3E}">
        <p14:creationId xmlns:p14="http://schemas.microsoft.com/office/powerpoint/2010/main" val="155177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10" name="文本框 9">
            <a:extLst>
              <a:ext uri="{FF2B5EF4-FFF2-40B4-BE49-F238E27FC236}">
                <a16:creationId xmlns:a16="http://schemas.microsoft.com/office/drawing/2014/main" id="{FCCC1F83-415F-4395-F510-E7AC2111B2F7}"/>
              </a:ext>
            </a:extLst>
          </p:cNvPr>
          <p:cNvSpPr txBox="1"/>
          <p:nvPr/>
        </p:nvSpPr>
        <p:spPr>
          <a:xfrm>
            <a:off x="4011652" y="879131"/>
            <a:ext cx="6640550" cy="369332"/>
          </a:xfrm>
          <a:prstGeom prst="rect">
            <a:avLst/>
          </a:prstGeom>
          <a:noFill/>
        </p:spPr>
        <p:txBody>
          <a:bodyPr wrap="square">
            <a:spAutoFit/>
          </a:bodyPr>
          <a:lstStyle/>
          <a:p>
            <a:r>
              <a:rPr lang="zh-CN" altLang="zh-CN" sz="1800" kern="0" dirty="0">
                <a:effectLst/>
                <a:latin typeface="+mn-ea"/>
                <a:cs typeface="楷体_GB2312"/>
              </a:rPr>
              <a:t>频偏</a:t>
            </a:r>
            <a:r>
              <a:rPr lang="en-US" altLang="zh-CN" sz="1800" kern="0" dirty="0">
                <a:effectLst/>
                <a:latin typeface="+mn-ea"/>
                <a:cs typeface="楷体_GB2312"/>
              </a:rPr>
              <a:t>frequency offset = 0Hz  10Hz  50Hz 100Hz  150Hz </a:t>
            </a:r>
            <a:endParaRPr lang="zh-CN" altLang="en-US" dirty="0">
              <a:latin typeface="+mn-ea"/>
            </a:endParaRPr>
          </a:p>
        </p:txBody>
      </p:sp>
      <p:sp>
        <p:nvSpPr>
          <p:cNvPr id="12" name="文本框 11">
            <a:extLst>
              <a:ext uri="{FF2B5EF4-FFF2-40B4-BE49-F238E27FC236}">
                <a16:creationId xmlns:a16="http://schemas.microsoft.com/office/drawing/2014/main" id="{4578E8AA-7B03-B44D-9710-2C84E993470F}"/>
              </a:ext>
            </a:extLst>
          </p:cNvPr>
          <p:cNvSpPr txBox="1"/>
          <p:nvPr/>
        </p:nvSpPr>
        <p:spPr>
          <a:xfrm>
            <a:off x="497715" y="1267538"/>
            <a:ext cx="10894741" cy="954107"/>
          </a:xfrm>
          <a:prstGeom prst="rect">
            <a:avLst/>
          </a:prstGeom>
          <a:noFill/>
        </p:spPr>
        <p:txBody>
          <a:bodyPr wrap="square">
            <a:spAutoFit/>
          </a:bodyPr>
          <a:lstStyle/>
          <a:p>
            <a:r>
              <a:rPr lang="en-US" altLang="zh-CN" sz="2800" kern="0" dirty="0">
                <a:latin typeface="+mj-ea"/>
                <a:ea typeface="+mj-ea"/>
                <a:cs typeface="楷体_GB2312"/>
              </a:rPr>
              <a:t>b</a:t>
            </a:r>
            <a:r>
              <a:rPr lang="en-US" altLang="zh-CN" sz="2800" kern="0" dirty="0">
                <a:effectLst/>
                <a:latin typeface="+mj-ea"/>
                <a:ea typeface="+mj-ea"/>
                <a:cs typeface="楷体_GB2312"/>
              </a:rPr>
              <a:t>.</a:t>
            </a:r>
            <a:r>
              <a:rPr lang="zh-CN" altLang="zh-CN" sz="2800" kern="0" dirty="0">
                <a:effectLst/>
                <a:latin typeface="+mj-ea"/>
                <a:ea typeface="+mj-ea"/>
                <a:cs typeface="楷体_GB2312"/>
              </a:rPr>
              <a:t>子载波数</a:t>
            </a:r>
            <a:r>
              <a:rPr lang="en-US" altLang="zh-CN" sz="2800" kern="0" dirty="0">
                <a:effectLst/>
                <a:latin typeface="+mj-ea"/>
                <a:ea typeface="+mj-ea"/>
                <a:cs typeface="楷体_GB2312"/>
              </a:rPr>
              <a:t>N=512  </a:t>
            </a:r>
            <a:r>
              <a:rPr lang="zh-CN" altLang="zh-CN" sz="2800" kern="0" dirty="0">
                <a:effectLst/>
                <a:latin typeface="+mj-ea"/>
                <a:ea typeface="+mj-ea"/>
                <a:cs typeface="楷体_GB2312"/>
              </a:rPr>
              <a:t>循环前缀</a:t>
            </a:r>
            <a:r>
              <a:rPr lang="en-US" altLang="zh-CN" sz="2800" kern="0" dirty="0">
                <a:effectLst/>
                <a:latin typeface="+mj-ea"/>
                <a:ea typeface="+mj-ea"/>
                <a:cs typeface="楷体_GB2312"/>
              </a:rPr>
              <a:t>Lc=16  </a:t>
            </a:r>
            <a:r>
              <a:rPr lang="zh-CN" altLang="zh-CN" sz="2800" kern="0" dirty="0">
                <a:effectLst/>
                <a:latin typeface="+mj-ea"/>
                <a:ea typeface="+mj-ea"/>
                <a:cs typeface="楷体_GB2312"/>
              </a:rPr>
              <a:t>上采样因子</a:t>
            </a:r>
            <a:r>
              <a:rPr lang="en-US" altLang="zh-CN" sz="2800" kern="0" dirty="0">
                <a:effectLst/>
                <a:latin typeface="+mj-ea"/>
                <a:ea typeface="+mj-ea"/>
                <a:cs typeface="楷体_GB2312"/>
              </a:rPr>
              <a:t>=10   </a:t>
            </a:r>
            <a:r>
              <a:rPr lang="zh-CN" altLang="zh-CN" sz="2800" kern="0" dirty="0">
                <a:effectLst/>
                <a:latin typeface="+mj-ea"/>
                <a:ea typeface="+mj-ea"/>
                <a:cs typeface="楷体_GB2312"/>
              </a:rPr>
              <a:t>采样率</a:t>
            </a:r>
            <a:r>
              <a:rPr lang="en-US" altLang="zh-CN" sz="2800" kern="0" dirty="0">
                <a:effectLst/>
                <a:latin typeface="+mj-ea"/>
                <a:ea typeface="+mj-ea"/>
                <a:cs typeface="楷体_GB2312"/>
              </a:rPr>
              <a:t>=4MHz</a:t>
            </a:r>
            <a:endParaRPr lang="zh-CN" altLang="zh-CN" sz="2800" kern="100" dirty="0">
              <a:effectLst/>
              <a:latin typeface="+mj-ea"/>
              <a:ea typeface="+mj-ea"/>
              <a:cs typeface="Times New Roman" panose="02020603050405020304" pitchFamily="18" charset="0"/>
            </a:endParaRPr>
          </a:p>
          <a:p>
            <a:endParaRPr lang="zh-CN" altLang="en-US" sz="2800" dirty="0">
              <a:latin typeface="+mj-ea"/>
              <a:ea typeface="+mj-ea"/>
            </a:endParaRPr>
          </a:p>
        </p:txBody>
      </p:sp>
      <p:pic>
        <p:nvPicPr>
          <p:cNvPr id="9" name="图片 8">
            <a:extLst>
              <a:ext uri="{FF2B5EF4-FFF2-40B4-BE49-F238E27FC236}">
                <a16:creationId xmlns:a16="http://schemas.microsoft.com/office/drawing/2014/main" id="{9CACF11F-DB33-2EC6-7F32-76A9FFD245B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97424" y="1767667"/>
            <a:ext cx="2310765" cy="2143125"/>
          </a:xfrm>
          <a:prstGeom prst="rect">
            <a:avLst/>
          </a:prstGeom>
          <a:noFill/>
          <a:ln>
            <a:noFill/>
          </a:ln>
        </p:spPr>
      </p:pic>
      <p:pic>
        <p:nvPicPr>
          <p:cNvPr id="11" name="图片 10">
            <a:extLst>
              <a:ext uri="{FF2B5EF4-FFF2-40B4-BE49-F238E27FC236}">
                <a16:creationId xmlns:a16="http://schemas.microsoft.com/office/drawing/2014/main" id="{B7665E38-D39E-6D5E-768F-C6E33455411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75263" y="1767667"/>
            <a:ext cx="2263775" cy="2152650"/>
          </a:xfrm>
          <a:prstGeom prst="rect">
            <a:avLst/>
          </a:prstGeom>
          <a:noFill/>
          <a:ln>
            <a:noFill/>
          </a:ln>
        </p:spPr>
      </p:pic>
      <p:pic>
        <p:nvPicPr>
          <p:cNvPr id="17" name="图片 16">
            <a:extLst>
              <a:ext uri="{FF2B5EF4-FFF2-40B4-BE49-F238E27FC236}">
                <a16:creationId xmlns:a16="http://schemas.microsoft.com/office/drawing/2014/main" id="{F6463346-08B2-03E1-EABB-A757624D287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73186" y="1767667"/>
            <a:ext cx="2311400" cy="2143125"/>
          </a:xfrm>
          <a:prstGeom prst="rect">
            <a:avLst/>
          </a:prstGeom>
          <a:noFill/>
          <a:ln>
            <a:noFill/>
          </a:ln>
        </p:spPr>
      </p:pic>
      <p:pic>
        <p:nvPicPr>
          <p:cNvPr id="18" name="图片 17">
            <a:extLst>
              <a:ext uri="{FF2B5EF4-FFF2-40B4-BE49-F238E27FC236}">
                <a16:creationId xmlns:a16="http://schemas.microsoft.com/office/drawing/2014/main" id="{3EE2F908-0E37-7688-1A7E-57AE9FAB857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655726" y="3920317"/>
            <a:ext cx="2286000" cy="2133600"/>
          </a:xfrm>
          <a:prstGeom prst="rect">
            <a:avLst/>
          </a:prstGeom>
          <a:noFill/>
          <a:ln>
            <a:noFill/>
          </a:ln>
        </p:spPr>
      </p:pic>
      <p:pic>
        <p:nvPicPr>
          <p:cNvPr id="19" name="图片 18">
            <a:extLst>
              <a:ext uri="{FF2B5EF4-FFF2-40B4-BE49-F238E27FC236}">
                <a16:creationId xmlns:a16="http://schemas.microsoft.com/office/drawing/2014/main" id="{C1064059-E83A-1585-59B3-3A78C1F3474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008800" y="3920317"/>
            <a:ext cx="2327910" cy="2171700"/>
          </a:xfrm>
          <a:prstGeom prst="rect">
            <a:avLst/>
          </a:prstGeom>
          <a:noFill/>
          <a:ln>
            <a:noFill/>
          </a:ln>
        </p:spPr>
      </p:pic>
      <p:pic>
        <p:nvPicPr>
          <p:cNvPr id="20" name="图片 19">
            <a:extLst>
              <a:ext uri="{FF2B5EF4-FFF2-40B4-BE49-F238E27FC236}">
                <a16:creationId xmlns:a16="http://schemas.microsoft.com/office/drawing/2014/main" id="{EDACD17F-FBAC-C5DB-1376-12C655FA90B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403784" y="3880947"/>
            <a:ext cx="2238375" cy="2172970"/>
          </a:xfrm>
          <a:prstGeom prst="rect">
            <a:avLst/>
          </a:prstGeom>
          <a:noFill/>
          <a:ln>
            <a:noFill/>
          </a:ln>
        </p:spPr>
      </p:pic>
    </p:spTree>
    <p:extLst>
      <p:ext uri="{BB962C8B-B14F-4D97-AF65-F5344CB8AC3E}">
        <p14:creationId xmlns:p14="http://schemas.microsoft.com/office/powerpoint/2010/main" val="246085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sp>
        <p:nvSpPr>
          <p:cNvPr id="3" name="内容占位符 2"/>
          <p:cNvSpPr>
            <a:spLocks noGrp="1"/>
          </p:cNvSpPr>
          <p:nvPr>
            <p:ph idx="1"/>
          </p:nvPr>
        </p:nvSpPr>
        <p:spPr>
          <a:xfrm>
            <a:off x="1343074" y="1415466"/>
            <a:ext cx="7518568" cy="5195888"/>
          </a:xfrm>
        </p:spPr>
        <p:txBody>
          <a:bodyPr/>
          <a:lstStyle/>
          <a:p>
            <a:r>
              <a:rPr lang="en-US" altLang="zh-CN" b="1" dirty="0">
                <a:latin typeface="Times New Roman" panose="02020603050405020304" pitchFamily="18" charset="0"/>
                <a:ea typeface="宋体" panose="02010600030101010101" pitchFamily="2" charset="-122"/>
                <a:cs typeface="Times New Roman" panose="02020603050405020304" pitchFamily="18" charset="0"/>
              </a:rPr>
              <a:t>OFDM</a:t>
            </a:r>
          </a:p>
          <a:p>
            <a:pPr marL="0" indent="0">
              <a:buNone/>
            </a:pPr>
            <a:r>
              <a:rPr lang="en-US" altLang="zh-CN" sz="2000" dirty="0">
                <a:latin typeface="+mn-ea"/>
              </a:rPr>
              <a:t>OFDM</a:t>
            </a:r>
            <a:r>
              <a:rPr lang="zh-CN" altLang="en-US" sz="2000" dirty="0">
                <a:latin typeface="+mn-ea"/>
              </a:rPr>
              <a:t>（</a:t>
            </a:r>
            <a:r>
              <a:rPr lang="en-US" altLang="zh-CN" sz="2000" dirty="0">
                <a:latin typeface="+mn-ea"/>
              </a:rPr>
              <a:t>orthogonal frequency division </a:t>
            </a:r>
            <a:r>
              <a:rPr lang="en-US" altLang="zh-CN" sz="2000" dirty="0" err="1">
                <a:latin typeface="+mn-ea"/>
              </a:rPr>
              <a:t>Mutiplexing</a:t>
            </a:r>
            <a:r>
              <a:rPr lang="zh-CN" altLang="en-US" sz="2000" dirty="0">
                <a:latin typeface="+mn-ea"/>
              </a:rPr>
              <a:t>）全称正交频分复用是一种采用多载波的并行传输方式。</a:t>
            </a:r>
            <a:r>
              <a:rPr lang="en-US" altLang="zh-CN" sz="2000" b="0" i="0" dirty="0">
                <a:solidFill>
                  <a:srgbClr val="191B1F"/>
                </a:solidFill>
                <a:effectLst/>
                <a:latin typeface="+mn-ea"/>
              </a:rPr>
              <a:t>OFDM</a:t>
            </a:r>
            <a:r>
              <a:rPr lang="zh-CN" altLang="en-US" sz="2000" b="0" i="0" dirty="0">
                <a:solidFill>
                  <a:srgbClr val="191B1F"/>
                </a:solidFill>
                <a:effectLst/>
                <a:latin typeface="+mn-ea"/>
              </a:rPr>
              <a:t>是一种</a:t>
            </a:r>
            <a:r>
              <a:rPr lang="zh-CN" altLang="en-US" sz="2000" dirty="0">
                <a:latin typeface="+mn-ea"/>
              </a:rPr>
              <a:t>多调制符号并行传输方式，</a:t>
            </a:r>
            <a:r>
              <a:rPr lang="zh-CN" altLang="en-US" sz="2000" b="0" i="0" dirty="0">
                <a:solidFill>
                  <a:srgbClr val="191B1F"/>
                </a:solidFill>
                <a:effectLst/>
                <a:latin typeface="+mn-ea"/>
              </a:rPr>
              <a:t>它的基本原理是将传输信道分解为若干个正交的子信道，将需要传输的高速数据信号转换为并行的低速数据流，使每个子信道中的符号周期都会相对增加以减轻影响系统性能的无线信道的多径时延扩展所产生的时间弥散性。并调制到每个正交信道的子载波上进行传输，叠加传输的若干正交信号在接收端通过一定方式进行解调分离。</a:t>
            </a:r>
            <a:endParaRPr lang="en-US" sz="2000" dirty="0">
              <a:latin typeface="+mn-ea"/>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207382"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4914" y="142558"/>
            <a:ext cx="489848" cy="7175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10" name="文本框 9">
            <a:extLst>
              <a:ext uri="{FF2B5EF4-FFF2-40B4-BE49-F238E27FC236}">
                <a16:creationId xmlns:a16="http://schemas.microsoft.com/office/drawing/2014/main" id="{FCCC1F83-415F-4395-F510-E7AC2111B2F7}"/>
              </a:ext>
            </a:extLst>
          </p:cNvPr>
          <p:cNvSpPr txBox="1"/>
          <p:nvPr/>
        </p:nvSpPr>
        <p:spPr>
          <a:xfrm>
            <a:off x="3874757" y="879131"/>
            <a:ext cx="6640550" cy="369332"/>
          </a:xfrm>
          <a:prstGeom prst="rect">
            <a:avLst/>
          </a:prstGeom>
          <a:noFill/>
        </p:spPr>
        <p:txBody>
          <a:bodyPr wrap="square">
            <a:spAutoFit/>
          </a:bodyPr>
          <a:lstStyle/>
          <a:p>
            <a:r>
              <a:rPr lang="zh-CN" altLang="zh-CN" sz="1800" kern="0" dirty="0">
                <a:effectLst/>
                <a:latin typeface="+mn-ea"/>
                <a:cs typeface="楷体_GB2312"/>
              </a:rPr>
              <a:t>频偏</a:t>
            </a:r>
            <a:r>
              <a:rPr lang="en-US" altLang="zh-CN" sz="1800" kern="0" dirty="0">
                <a:effectLst/>
                <a:latin typeface="+mn-ea"/>
                <a:cs typeface="楷体_GB2312"/>
              </a:rPr>
              <a:t>frequency offset = 0Hz  10Hz  50Hz 100Hz  150Hz </a:t>
            </a:r>
            <a:endParaRPr lang="zh-CN" altLang="en-US" dirty="0">
              <a:latin typeface="+mn-ea"/>
            </a:endParaRPr>
          </a:p>
        </p:txBody>
      </p:sp>
      <p:sp>
        <p:nvSpPr>
          <p:cNvPr id="12" name="文本框 11">
            <a:extLst>
              <a:ext uri="{FF2B5EF4-FFF2-40B4-BE49-F238E27FC236}">
                <a16:creationId xmlns:a16="http://schemas.microsoft.com/office/drawing/2014/main" id="{4578E8AA-7B03-B44D-9710-2C84E993470F}"/>
              </a:ext>
            </a:extLst>
          </p:cNvPr>
          <p:cNvSpPr txBox="1"/>
          <p:nvPr/>
        </p:nvSpPr>
        <p:spPr>
          <a:xfrm>
            <a:off x="360820" y="1267538"/>
            <a:ext cx="10894741" cy="954107"/>
          </a:xfrm>
          <a:prstGeom prst="rect">
            <a:avLst/>
          </a:prstGeom>
          <a:noFill/>
        </p:spPr>
        <p:txBody>
          <a:bodyPr wrap="square">
            <a:spAutoFit/>
          </a:bodyPr>
          <a:lstStyle/>
          <a:p>
            <a:pPr algn="just"/>
            <a:r>
              <a:rPr lang="en-US" altLang="zh-CN" sz="2800" kern="0" dirty="0">
                <a:effectLst/>
                <a:latin typeface="+mj-ea"/>
                <a:ea typeface="+mj-ea"/>
                <a:cs typeface="楷体_GB2312"/>
              </a:rPr>
              <a:t>c.</a:t>
            </a:r>
            <a:r>
              <a:rPr lang="zh-CN" altLang="zh-CN" sz="2800" kern="0" dirty="0">
                <a:effectLst/>
                <a:latin typeface="+mj-ea"/>
                <a:ea typeface="+mj-ea"/>
                <a:cs typeface="楷体_GB2312"/>
              </a:rPr>
              <a:t>子载波数</a:t>
            </a:r>
            <a:r>
              <a:rPr lang="en-US" altLang="zh-CN" sz="2800" kern="0" dirty="0">
                <a:effectLst/>
                <a:latin typeface="+mj-ea"/>
                <a:ea typeface="+mj-ea"/>
                <a:cs typeface="楷体_GB2312"/>
              </a:rPr>
              <a:t>N=1024  </a:t>
            </a:r>
            <a:r>
              <a:rPr lang="zh-CN" altLang="zh-CN" sz="2800" kern="0" dirty="0">
                <a:effectLst/>
                <a:latin typeface="+mj-ea"/>
                <a:ea typeface="+mj-ea"/>
                <a:cs typeface="楷体_GB2312"/>
              </a:rPr>
              <a:t>循环前缀</a:t>
            </a:r>
            <a:r>
              <a:rPr lang="en-US" altLang="zh-CN" sz="2800" kern="0" dirty="0">
                <a:effectLst/>
                <a:latin typeface="+mj-ea"/>
                <a:ea typeface="+mj-ea"/>
                <a:cs typeface="楷体_GB2312"/>
              </a:rPr>
              <a:t>Lc=32  </a:t>
            </a:r>
            <a:r>
              <a:rPr lang="zh-CN" altLang="zh-CN" sz="2800" kern="0" dirty="0">
                <a:effectLst/>
                <a:latin typeface="+mj-ea"/>
                <a:ea typeface="+mj-ea"/>
                <a:cs typeface="楷体_GB2312"/>
              </a:rPr>
              <a:t>上采样因子</a:t>
            </a:r>
            <a:r>
              <a:rPr lang="en-US" altLang="zh-CN" sz="2800" kern="0" dirty="0">
                <a:effectLst/>
                <a:latin typeface="+mj-ea"/>
                <a:ea typeface="+mj-ea"/>
                <a:cs typeface="楷体_GB2312"/>
              </a:rPr>
              <a:t>=10   </a:t>
            </a:r>
            <a:r>
              <a:rPr lang="zh-CN" altLang="zh-CN" sz="2800" kern="0" dirty="0">
                <a:effectLst/>
                <a:latin typeface="+mj-ea"/>
                <a:ea typeface="+mj-ea"/>
                <a:cs typeface="楷体_GB2312"/>
              </a:rPr>
              <a:t>采样率</a:t>
            </a:r>
            <a:r>
              <a:rPr lang="en-US" altLang="zh-CN" sz="2800" kern="0" dirty="0">
                <a:effectLst/>
                <a:latin typeface="+mj-ea"/>
                <a:ea typeface="+mj-ea"/>
                <a:cs typeface="楷体_GB2312"/>
              </a:rPr>
              <a:t>=4MHz</a:t>
            </a:r>
            <a:endParaRPr lang="zh-CN" altLang="zh-CN" sz="2800" kern="100" dirty="0">
              <a:effectLst/>
              <a:latin typeface="+mj-ea"/>
              <a:ea typeface="+mj-ea"/>
              <a:cs typeface="Times New Roman" panose="02020603050405020304" pitchFamily="18" charset="0"/>
            </a:endParaRPr>
          </a:p>
          <a:p>
            <a:endParaRPr lang="zh-CN" altLang="en-US" sz="2800" dirty="0">
              <a:latin typeface="+mj-ea"/>
              <a:ea typeface="+mj-ea"/>
            </a:endParaRPr>
          </a:p>
        </p:txBody>
      </p:sp>
      <p:pic>
        <p:nvPicPr>
          <p:cNvPr id="2" name="图片 1">
            <a:extLst>
              <a:ext uri="{FF2B5EF4-FFF2-40B4-BE49-F238E27FC236}">
                <a16:creationId xmlns:a16="http://schemas.microsoft.com/office/drawing/2014/main" id="{70977CA1-A84D-DA0A-B445-D358641C09A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24944" y="1721265"/>
            <a:ext cx="2359660" cy="2095500"/>
          </a:xfrm>
          <a:prstGeom prst="rect">
            <a:avLst/>
          </a:prstGeom>
          <a:noFill/>
          <a:ln>
            <a:noFill/>
          </a:ln>
        </p:spPr>
      </p:pic>
      <p:pic>
        <p:nvPicPr>
          <p:cNvPr id="3" name="图片 2">
            <a:extLst>
              <a:ext uri="{FF2B5EF4-FFF2-40B4-BE49-F238E27FC236}">
                <a16:creationId xmlns:a16="http://schemas.microsoft.com/office/drawing/2014/main" id="{75F3F745-236E-C0DB-FF99-D80CE4DF320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52244" y="1720680"/>
            <a:ext cx="2261235" cy="2076450"/>
          </a:xfrm>
          <a:prstGeom prst="rect">
            <a:avLst/>
          </a:prstGeom>
          <a:noFill/>
          <a:ln>
            <a:noFill/>
          </a:ln>
        </p:spPr>
      </p:pic>
      <p:pic>
        <p:nvPicPr>
          <p:cNvPr id="8" name="图片 7">
            <a:extLst>
              <a:ext uri="{FF2B5EF4-FFF2-40B4-BE49-F238E27FC236}">
                <a16:creationId xmlns:a16="http://schemas.microsoft.com/office/drawing/2014/main" id="{1F11A7A3-62BD-2EED-304D-40E89C0A85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65263" y="1683165"/>
            <a:ext cx="2310765" cy="2133600"/>
          </a:xfrm>
          <a:prstGeom prst="rect">
            <a:avLst/>
          </a:prstGeom>
          <a:noFill/>
          <a:ln>
            <a:noFill/>
          </a:ln>
        </p:spPr>
      </p:pic>
      <p:pic>
        <p:nvPicPr>
          <p:cNvPr id="13" name="图片 12">
            <a:extLst>
              <a:ext uri="{FF2B5EF4-FFF2-40B4-BE49-F238E27FC236}">
                <a16:creationId xmlns:a16="http://schemas.microsoft.com/office/drawing/2014/main" id="{7C54B495-B81D-3F60-FBB1-AD9A8827DC5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106032" y="3816765"/>
            <a:ext cx="2281555" cy="2114550"/>
          </a:xfrm>
          <a:prstGeom prst="rect">
            <a:avLst/>
          </a:prstGeom>
          <a:noFill/>
          <a:ln>
            <a:noFill/>
          </a:ln>
        </p:spPr>
      </p:pic>
      <p:pic>
        <p:nvPicPr>
          <p:cNvPr id="14" name="图片 13">
            <a:extLst>
              <a:ext uri="{FF2B5EF4-FFF2-40B4-BE49-F238E27FC236}">
                <a16:creationId xmlns:a16="http://schemas.microsoft.com/office/drawing/2014/main" id="{FB7AB301-234E-5214-097D-AA911109D98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664314" y="3859226"/>
            <a:ext cx="2320290" cy="2095500"/>
          </a:xfrm>
          <a:prstGeom prst="rect">
            <a:avLst/>
          </a:prstGeom>
          <a:noFill/>
          <a:ln>
            <a:noFill/>
          </a:ln>
        </p:spPr>
      </p:pic>
      <p:pic>
        <p:nvPicPr>
          <p:cNvPr id="15" name="图片 14">
            <a:extLst>
              <a:ext uri="{FF2B5EF4-FFF2-40B4-BE49-F238E27FC236}">
                <a16:creationId xmlns:a16="http://schemas.microsoft.com/office/drawing/2014/main" id="{D3DC5A5A-65EE-D2E9-DF1E-7E379A0721C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413479" y="3879687"/>
            <a:ext cx="2381250" cy="2133600"/>
          </a:xfrm>
          <a:prstGeom prst="rect">
            <a:avLst/>
          </a:prstGeom>
          <a:noFill/>
          <a:ln>
            <a:noFill/>
          </a:ln>
        </p:spPr>
      </p:pic>
    </p:spTree>
    <p:extLst>
      <p:ext uri="{BB962C8B-B14F-4D97-AF65-F5344CB8AC3E}">
        <p14:creationId xmlns:p14="http://schemas.microsoft.com/office/powerpoint/2010/main" val="4008579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1424082" y="727223"/>
            <a:ext cx="10515600" cy="1325563"/>
          </a:xfrm>
        </p:spPr>
        <p:txBody>
          <a:bodyPr>
            <a:normAutofit/>
          </a:bodyPr>
          <a:lstStyle/>
          <a:p>
            <a:r>
              <a:rPr lang="zh-CN" altLang="en-US" sz="3200" b="1" i="0" u="none" strike="noStrike" dirty="0">
                <a:solidFill>
                  <a:srgbClr val="000000"/>
                </a:solidFill>
                <a:effectLst/>
                <a:latin typeface="+mj-ea"/>
              </a:rPr>
              <a:t>（</a:t>
            </a:r>
            <a:r>
              <a:rPr lang="en-US" altLang="zh-CN" sz="3200" b="1" i="0" u="none" strike="noStrike" dirty="0">
                <a:solidFill>
                  <a:srgbClr val="000000"/>
                </a:solidFill>
                <a:effectLst/>
                <a:latin typeface="+mj-ea"/>
              </a:rPr>
              <a:t>4</a:t>
            </a:r>
            <a:r>
              <a:rPr lang="zh-CN" altLang="en-US" sz="3200" b="1" i="0" u="none" strike="noStrike" dirty="0">
                <a:solidFill>
                  <a:srgbClr val="000000"/>
                </a:solidFill>
                <a:effectLst/>
                <a:latin typeface="+mj-ea"/>
              </a:rPr>
              <a:t>）利用</a:t>
            </a:r>
            <a:r>
              <a:rPr lang="en" altLang="zh-CN" sz="3200" b="1" i="0" u="none" strike="noStrike" dirty="0">
                <a:solidFill>
                  <a:srgbClr val="000000"/>
                </a:solidFill>
                <a:effectLst/>
                <a:latin typeface="+mj-ea"/>
              </a:rPr>
              <a:t>USRP</a:t>
            </a:r>
            <a:r>
              <a:rPr lang="zh-CN" altLang="en-US" sz="3200" b="1" i="0" u="none" strike="noStrike" dirty="0">
                <a:solidFill>
                  <a:srgbClr val="000000"/>
                </a:solidFill>
                <a:effectLst/>
                <a:latin typeface="+mj-ea"/>
              </a:rPr>
              <a:t>进行原型验证</a:t>
            </a:r>
            <a:endParaRPr lang="en-US" sz="3200" b="1" dirty="0">
              <a:latin typeface="+mj-ea"/>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pic>
        <p:nvPicPr>
          <p:cNvPr id="3" name="内容占位符 2"/>
          <p:cNvPicPr>
            <a:picLocks noGrp="1" noChangeAspect="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118503" y="1983586"/>
            <a:ext cx="5323594" cy="3423209"/>
          </a:xfrm>
          <a:prstGeom prst="rect">
            <a:avLst/>
          </a:prstGeom>
          <a:noFill/>
          <a:ln>
            <a:noFill/>
          </a:ln>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2097" y="1976371"/>
            <a:ext cx="6635363" cy="35789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668810" y="2440050"/>
            <a:ext cx="10515600" cy="2701884"/>
          </a:xfrm>
        </p:spPr>
        <p:txBody>
          <a:bodyPr>
            <a:normAutofit/>
          </a:bodyPr>
          <a:lstStyle/>
          <a:p>
            <a:pPr algn="ctr"/>
            <a:r>
              <a:rPr lang="en-US" dirty="0"/>
              <a:t> </a:t>
            </a:r>
            <a:r>
              <a:rPr lang="zh-CN" altLang="en-US" sz="5400" b="1" dirty="0"/>
              <a:t>拓展提高</a:t>
            </a:r>
            <a:br>
              <a:rPr lang="en-US" altLang="zh-CN" sz="5400" dirty="0"/>
            </a:b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396048"/>
            <a:ext cx="10515600" cy="4351338"/>
          </a:xfrm>
        </p:spPr>
        <p:txBody>
          <a:bodyPr/>
          <a:lstStyle/>
          <a:p>
            <a:pPr marL="0" indent="0">
              <a:buNone/>
            </a:pPr>
            <a:r>
              <a:rPr lang="zh-CN" altLang="en-US" dirty="0"/>
              <a:t>（</a:t>
            </a:r>
            <a:r>
              <a:rPr lang="en-US" altLang="zh-CN" dirty="0"/>
              <a:t>1</a:t>
            </a:r>
            <a:r>
              <a:rPr lang="zh-CN" altLang="en-US" dirty="0"/>
              <a:t>）子载波的高阶调制</a:t>
            </a:r>
          </a:p>
        </p:txBody>
      </p:sp>
      <p:pic>
        <p:nvPicPr>
          <p:cNvPr id="3" name="图片 2">
            <a:extLst>
              <a:ext uri="{FF2B5EF4-FFF2-40B4-BE49-F238E27FC236}">
                <a16:creationId xmlns:a16="http://schemas.microsoft.com/office/drawing/2014/main" id="{6E6B2C97-4E7E-F243-1A67-193979F9C94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361" y="2220257"/>
            <a:ext cx="4865370" cy="2602230"/>
          </a:xfrm>
          <a:prstGeom prst="rect">
            <a:avLst/>
          </a:prstGeom>
          <a:noFill/>
          <a:ln>
            <a:noFill/>
          </a:ln>
        </p:spPr>
      </p:pic>
      <p:pic>
        <p:nvPicPr>
          <p:cNvPr id="10" name="图片 9">
            <a:extLst>
              <a:ext uri="{FF2B5EF4-FFF2-40B4-BE49-F238E27FC236}">
                <a16:creationId xmlns:a16="http://schemas.microsoft.com/office/drawing/2014/main" id="{DC68D232-986B-00AE-C359-7765A763602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6635" y="2120604"/>
            <a:ext cx="6945365" cy="2701883"/>
          </a:xfrm>
          <a:prstGeom prst="rect">
            <a:avLst/>
          </a:prstGeom>
          <a:noFill/>
          <a:ln>
            <a:noFill/>
          </a:ln>
        </p:spPr>
      </p:pic>
      <p:sp>
        <p:nvSpPr>
          <p:cNvPr id="14" name="文本框 13">
            <a:extLst>
              <a:ext uri="{FF2B5EF4-FFF2-40B4-BE49-F238E27FC236}">
                <a16:creationId xmlns:a16="http://schemas.microsoft.com/office/drawing/2014/main" id="{7AE4E2F3-128E-D3D3-663E-263A8AA92F51}"/>
              </a:ext>
            </a:extLst>
          </p:cNvPr>
          <p:cNvSpPr txBox="1"/>
          <p:nvPr/>
        </p:nvSpPr>
        <p:spPr>
          <a:xfrm>
            <a:off x="1895707" y="5352585"/>
            <a:ext cx="1304716" cy="369332"/>
          </a:xfrm>
          <a:prstGeom prst="rect">
            <a:avLst/>
          </a:prstGeom>
          <a:noFill/>
        </p:spPr>
        <p:txBody>
          <a:bodyPr wrap="none" rtlCol="0">
            <a:spAutoFit/>
          </a:bodyPr>
          <a:lstStyle/>
          <a:p>
            <a:r>
              <a:rPr kumimoji="1" lang="en-US" altLang="zh-CN" dirty="0" err="1"/>
              <a:t>Modulate.vi</a:t>
            </a:r>
            <a:endParaRPr kumimoji="1" lang="zh-CN" altLang="en-US" dirty="0"/>
          </a:p>
        </p:txBody>
      </p:sp>
    </p:spTree>
    <p:extLst>
      <p:ext uri="{BB962C8B-B14F-4D97-AF65-F5344CB8AC3E}">
        <p14:creationId xmlns:p14="http://schemas.microsoft.com/office/powerpoint/2010/main" val="1671757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396048"/>
            <a:ext cx="10515600" cy="4351338"/>
          </a:xfrm>
        </p:spPr>
        <p:txBody>
          <a:bodyPr/>
          <a:lstStyle/>
          <a:p>
            <a:pPr marL="0" indent="0">
              <a:buNone/>
            </a:pPr>
            <a:r>
              <a:rPr lang="zh-CN" altLang="en-US" dirty="0"/>
              <a:t>（</a:t>
            </a:r>
            <a:r>
              <a:rPr lang="en-US" altLang="zh-CN" dirty="0"/>
              <a:t>1</a:t>
            </a:r>
            <a:r>
              <a:rPr lang="zh-CN" altLang="en-US" dirty="0"/>
              <a:t>）子载波的高阶调制</a:t>
            </a:r>
          </a:p>
        </p:txBody>
      </p:sp>
      <p:sp>
        <p:nvSpPr>
          <p:cNvPr id="14" name="文本框 13">
            <a:extLst>
              <a:ext uri="{FF2B5EF4-FFF2-40B4-BE49-F238E27FC236}">
                <a16:creationId xmlns:a16="http://schemas.microsoft.com/office/drawing/2014/main" id="{7AE4E2F3-128E-D3D3-663E-263A8AA92F51}"/>
              </a:ext>
            </a:extLst>
          </p:cNvPr>
          <p:cNvSpPr txBox="1"/>
          <p:nvPr/>
        </p:nvSpPr>
        <p:spPr>
          <a:xfrm>
            <a:off x="1895707" y="5352585"/>
            <a:ext cx="1103828" cy="369332"/>
          </a:xfrm>
          <a:prstGeom prst="rect">
            <a:avLst/>
          </a:prstGeom>
          <a:noFill/>
        </p:spPr>
        <p:txBody>
          <a:bodyPr wrap="none" rtlCol="0">
            <a:spAutoFit/>
          </a:bodyPr>
          <a:lstStyle/>
          <a:p>
            <a:r>
              <a:rPr kumimoji="1" lang="en-US" altLang="zh-CN" dirty="0" err="1"/>
              <a:t>Decode.vi</a:t>
            </a:r>
            <a:endParaRPr kumimoji="1" lang="zh-CN" altLang="en-US" dirty="0"/>
          </a:p>
        </p:txBody>
      </p:sp>
      <p:pic>
        <p:nvPicPr>
          <p:cNvPr id="8" name="图片 7">
            <a:extLst>
              <a:ext uri="{FF2B5EF4-FFF2-40B4-BE49-F238E27FC236}">
                <a16:creationId xmlns:a16="http://schemas.microsoft.com/office/drawing/2014/main" id="{1CFC0672-6B77-D1CE-201F-8C1163E4DD5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342" y="2618739"/>
            <a:ext cx="4869815" cy="2277745"/>
          </a:xfrm>
          <a:prstGeom prst="rect">
            <a:avLst/>
          </a:prstGeom>
          <a:noFill/>
          <a:ln>
            <a:noFill/>
          </a:ln>
        </p:spPr>
      </p:pic>
      <p:pic>
        <p:nvPicPr>
          <p:cNvPr id="11" name="图片 10">
            <a:extLst>
              <a:ext uri="{FF2B5EF4-FFF2-40B4-BE49-F238E27FC236}">
                <a16:creationId xmlns:a16="http://schemas.microsoft.com/office/drawing/2014/main" id="{5307220B-179A-2E94-B7C1-DAC6D25F6C4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99157" y="2615981"/>
            <a:ext cx="5274310" cy="2305050"/>
          </a:xfrm>
          <a:prstGeom prst="rect">
            <a:avLst/>
          </a:prstGeom>
          <a:noFill/>
          <a:ln>
            <a:noFill/>
          </a:ln>
        </p:spPr>
      </p:pic>
    </p:spTree>
    <p:extLst>
      <p:ext uri="{BB962C8B-B14F-4D97-AF65-F5344CB8AC3E}">
        <p14:creationId xmlns:p14="http://schemas.microsoft.com/office/powerpoint/2010/main" val="163312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396048"/>
            <a:ext cx="10515600" cy="4351338"/>
          </a:xfrm>
        </p:spPr>
        <p:txBody>
          <a:bodyPr/>
          <a:lstStyle/>
          <a:p>
            <a:pPr marL="0" indent="0">
              <a:buNone/>
            </a:pPr>
            <a:r>
              <a:rPr lang="zh-CN" altLang="en-US" dirty="0"/>
              <a:t>（</a:t>
            </a:r>
            <a:r>
              <a:rPr lang="en-US" altLang="zh-CN" dirty="0"/>
              <a:t>1</a:t>
            </a:r>
            <a:r>
              <a:rPr lang="zh-CN" altLang="en-US" dirty="0"/>
              <a:t>）子载波的高阶调制</a:t>
            </a:r>
          </a:p>
        </p:txBody>
      </p:sp>
      <p:sp>
        <p:nvSpPr>
          <p:cNvPr id="14" name="文本框 13">
            <a:extLst>
              <a:ext uri="{FF2B5EF4-FFF2-40B4-BE49-F238E27FC236}">
                <a16:creationId xmlns:a16="http://schemas.microsoft.com/office/drawing/2014/main" id="{7AE4E2F3-128E-D3D3-663E-263A8AA92F51}"/>
              </a:ext>
            </a:extLst>
          </p:cNvPr>
          <p:cNvSpPr txBox="1"/>
          <p:nvPr/>
        </p:nvSpPr>
        <p:spPr>
          <a:xfrm>
            <a:off x="2167161" y="3852822"/>
            <a:ext cx="2285690" cy="369332"/>
          </a:xfrm>
          <a:prstGeom prst="rect">
            <a:avLst/>
          </a:prstGeom>
          <a:noFill/>
        </p:spPr>
        <p:txBody>
          <a:bodyPr wrap="none" rtlCol="0">
            <a:spAutoFit/>
          </a:bodyPr>
          <a:lstStyle/>
          <a:p>
            <a:r>
              <a:rPr kumimoji="1" lang="en-US" altLang="zh-CN" dirty="0" err="1"/>
              <a:t>Receiver_init</a:t>
            </a:r>
            <a:r>
              <a:rPr kumimoji="1" lang="en-US" altLang="zh-CN" dirty="0"/>
              <a:t>(</a:t>
            </a:r>
            <a:r>
              <a:rPr kumimoji="1" lang="en-US" altLang="zh-CN" dirty="0" err="1"/>
              <a:t>SubVi</a:t>
            </a:r>
            <a:r>
              <a:rPr kumimoji="1" lang="en-US" altLang="zh-CN" dirty="0"/>
              <a:t>).vi</a:t>
            </a:r>
            <a:endParaRPr kumimoji="1" lang="zh-CN" altLang="en-US" dirty="0"/>
          </a:p>
        </p:txBody>
      </p:sp>
      <p:pic>
        <p:nvPicPr>
          <p:cNvPr id="3" name="图片 2">
            <a:extLst>
              <a:ext uri="{FF2B5EF4-FFF2-40B4-BE49-F238E27FC236}">
                <a16:creationId xmlns:a16="http://schemas.microsoft.com/office/drawing/2014/main" id="{D4E28478-67AC-6609-37A7-114BAEB8AF3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2417" y="2533683"/>
            <a:ext cx="1506220" cy="1130935"/>
          </a:xfrm>
          <a:prstGeom prst="rect">
            <a:avLst/>
          </a:prstGeom>
          <a:noFill/>
          <a:ln>
            <a:noFill/>
          </a:ln>
        </p:spPr>
      </p:pic>
      <p:pic>
        <p:nvPicPr>
          <p:cNvPr id="10" name="图片 9">
            <a:extLst>
              <a:ext uri="{FF2B5EF4-FFF2-40B4-BE49-F238E27FC236}">
                <a16:creationId xmlns:a16="http://schemas.microsoft.com/office/drawing/2014/main" id="{865DBDB3-0956-52B8-697D-2C2717D847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80867" y="2533683"/>
            <a:ext cx="1428750" cy="1065530"/>
          </a:xfrm>
          <a:prstGeom prst="rect">
            <a:avLst/>
          </a:prstGeom>
          <a:noFill/>
          <a:ln>
            <a:noFill/>
          </a:ln>
        </p:spPr>
      </p:pic>
      <p:pic>
        <p:nvPicPr>
          <p:cNvPr id="15" name="图片 14">
            <a:extLst>
              <a:ext uri="{FF2B5EF4-FFF2-40B4-BE49-F238E27FC236}">
                <a16:creationId xmlns:a16="http://schemas.microsoft.com/office/drawing/2014/main" id="{C2EE4A39-BB0A-7D37-6D30-F8D8BFA50D9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72306" y="2552494"/>
            <a:ext cx="1389792" cy="1130934"/>
          </a:xfrm>
          <a:prstGeom prst="rect">
            <a:avLst/>
          </a:prstGeom>
          <a:noFill/>
          <a:ln>
            <a:noFill/>
          </a:ln>
        </p:spPr>
      </p:pic>
      <p:pic>
        <p:nvPicPr>
          <p:cNvPr id="16" name="图片 15">
            <a:extLst>
              <a:ext uri="{FF2B5EF4-FFF2-40B4-BE49-F238E27FC236}">
                <a16:creationId xmlns:a16="http://schemas.microsoft.com/office/drawing/2014/main" id="{E05D085F-6154-E9ED-220F-AC289A3D49B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20673" y="2615935"/>
            <a:ext cx="1371702" cy="1069306"/>
          </a:xfrm>
          <a:prstGeom prst="rect">
            <a:avLst/>
          </a:prstGeom>
          <a:noFill/>
          <a:ln>
            <a:noFill/>
          </a:ln>
        </p:spPr>
      </p:pic>
      <p:sp>
        <p:nvSpPr>
          <p:cNvPr id="17" name="文本框 16">
            <a:extLst>
              <a:ext uri="{FF2B5EF4-FFF2-40B4-BE49-F238E27FC236}">
                <a16:creationId xmlns:a16="http://schemas.microsoft.com/office/drawing/2014/main" id="{1A0311A9-AB16-97C5-3811-494BB9980107}"/>
              </a:ext>
            </a:extLst>
          </p:cNvPr>
          <p:cNvSpPr txBox="1"/>
          <p:nvPr/>
        </p:nvSpPr>
        <p:spPr>
          <a:xfrm>
            <a:off x="5950100" y="3845036"/>
            <a:ext cx="2541145" cy="369332"/>
          </a:xfrm>
          <a:prstGeom prst="rect">
            <a:avLst/>
          </a:prstGeom>
          <a:noFill/>
        </p:spPr>
        <p:txBody>
          <a:bodyPr wrap="none" rtlCol="0">
            <a:spAutoFit/>
          </a:bodyPr>
          <a:lstStyle/>
          <a:p>
            <a:r>
              <a:rPr kumimoji="1" lang="en-US" altLang="zh-CN" dirty="0" err="1"/>
              <a:t>transmitter_init</a:t>
            </a:r>
            <a:r>
              <a:rPr kumimoji="1" lang="en-US" altLang="zh-CN" dirty="0"/>
              <a:t>(</a:t>
            </a:r>
            <a:r>
              <a:rPr kumimoji="1" lang="en-US" altLang="zh-CN" dirty="0" err="1"/>
              <a:t>SubVi</a:t>
            </a:r>
            <a:r>
              <a:rPr kumimoji="1" lang="en-US" altLang="zh-CN" dirty="0"/>
              <a:t>).vi</a:t>
            </a:r>
            <a:endParaRPr kumimoji="1" lang="zh-CN" altLang="en-US" dirty="0"/>
          </a:p>
        </p:txBody>
      </p:sp>
    </p:spTree>
    <p:extLst>
      <p:ext uri="{BB962C8B-B14F-4D97-AF65-F5344CB8AC3E}">
        <p14:creationId xmlns:p14="http://schemas.microsoft.com/office/powerpoint/2010/main" val="326341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396048"/>
            <a:ext cx="10515600" cy="4351338"/>
          </a:xfrm>
        </p:spPr>
        <p:txBody>
          <a:bodyPr/>
          <a:lstStyle/>
          <a:p>
            <a:pPr marL="0" indent="0">
              <a:buNone/>
            </a:pPr>
            <a:r>
              <a:rPr lang="zh-CN" altLang="en-US" dirty="0"/>
              <a:t>（</a:t>
            </a:r>
            <a:r>
              <a:rPr lang="en-US" altLang="zh-CN" dirty="0"/>
              <a:t>1</a:t>
            </a:r>
            <a:r>
              <a:rPr lang="zh-CN" altLang="en-US" dirty="0"/>
              <a:t>）子载波的高阶调制</a:t>
            </a:r>
          </a:p>
        </p:txBody>
      </p:sp>
      <p:pic>
        <p:nvPicPr>
          <p:cNvPr id="8" name="图片 7">
            <a:extLst>
              <a:ext uri="{FF2B5EF4-FFF2-40B4-BE49-F238E27FC236}">
                <a16:creationId xmlns:a16="http://schemas.microsoft.com/office/drawing/2014/main" id="{18C658AE-3A64-9D3D-FA4B-E50C2ACAF4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328" y="2005647"/>
            <a:ext cx="5633803" cy="3039800"/>
          </a:xfrm>
          <a:prstGeom prst="rect">
            <a:avLst/>
          </a:prstGeom>
        </p:spPr>
      </p:pic>
      <p:pic>
        <p:nvPicPr>
          <p:cNvPr id="11" name="图片 10">
            <a:extLst>
              <a:ext uri="{FF2B5EF4-FFF2-40B4-BE49-F238E27FC236}">
                <a16:creationId xmlns:a16="http://schemas.microsoft.com/office/drawing/2014/main" id="{3F6E1205-ED66-99AA-9AAF-2AD336817E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0507" y="2005647"/>
            <a:ext cx="5711862" cy="3081439"/>
          </a:xfrm>
          <a:prstGeom prst="rect">
            <a:avLst/>
          </a:prstGeom>
        </p:spPr>
      </p:pic>
      <p:sp>
        <p:nvSpPr>
          <p:cNvPr id="12" name="文本框 11">
            <a:extLst>
              <a:ext uri="{FF2B5EF4-FFF2-40B4-BE49-F238E27FC236}">
                <a16:creationId xmlns:a16="http://schemas.microsoft.com/office/drawing/2014/main" id="{ED499C5B-CA62-EC8E-320D-DE4114429334}"/>
              </a:ext>
            </a:extLst>
          </p:cNvPr>
          <p:cNvSpPr txBox="1"/>
          <p:nvPr/>
        </p:nvSpPr>
        <p:spPr>
          <a:xfrm>
            <a:off x="2672505" y="5277286"/>
            <a:ext cx="654346" cy="369332"/>
          </a:xfrm>
          <a:prstGeom prst="rect">
            <a:avLst/>
          </a:prstGeom>
          <a:noFill/>
        </p:spPr>
        <p:txBody>
          <a:bodyPr wrap="none" rtlCol="0">
            <a:spAutoFit/>
          </a:bodyPr>
          <a:lstStyle/>
          <a:p>
            <a:r>
              <a:rPr kumimoji="1" lang="en-US" altLang="zh-CN" dirty="0"/>
              <a:t>BPSK</a:t>
            </a:r>
            <a:endParaRPr kumimoji="1" lang="zh-CN" altLang="en-US" dirty="0"/>
          </a:p>
        </p:txBody>
      </p:sp>
      <p:sp>
        <p:nvSpPr>
          <p:cNvPr id="13" name="文本框 12">
            <a:extLst>
              <a:ext uri="{FF2B5EF4-FFF2-40B4-BE49-F238E27FC236}">
                <a16:creationId xmlns:a16="http://schemas.microsoft.com/office/drawing/2014/main" id="{66A332F1-EC9B-A185-846F-B1153AEBC5D0}"/>
              </a:ext>
            </a:extLst>
          </p:cNvPr>
          <p:cNvSpPr txBox="1"/>
          <p:nvPr/>
        </p:nvSpPr>
        <p:spPr>
          <a:xfrm>
            <a:off x="8507519" y="5277286"/>
            <a:ext cx="684803" cy="369332"/>
          </a:xfrm>
          <a:prstGeom prst="rect">
            <a:avLst/>
          </a:prstGeom>
          <a:noFill/>
        </p:spPr>
        <p:txBody>
          <a:bodyPr wrap="none" rtlCol="0">
            <a:spAutoFit/>
          </a:bodyPr>
          <a:lstStyle/>
          <a:p>
            <a:r>
              <a:rPr kumimoji="1" lang="en-US" altLang="zh-CN" dirty="0"/>
              <a:t>QPSK</a:t>
            </a:r>
            <a:endParaRPr kumimoji="1" lang="zh-CN" altLang="en-US" dirty="0"/>
          </a:p>
        </p:txBody>
      </p:sp>
    </p:spTree>
    <p:extLst>
      <p:ext uri="{BB962C8B-B14F-4D97-AF65-F5344CB8AC3E}">
        <p14:creationId xmlns:p14="http://schemas.microsoft.com/office/powerpoint/2010/main" val="343008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396048"/>
            <a:ext cx="10515600" cy="4351338"/>
          </a:xfrm>
        </p:spPr>
        <p:txBody>
          <a:bodyPr/>
          <a:lstStyle/>
          <a:p>
            <a:pPr marL="0" indent="0">
              <a:buNone/>
            </a:pPr>
            <a:r>
              <a:rPr lang="zh-CN" altLang="en-US" dirty="0"/>
              <a:t>（</a:t>
            </a:r>
            <a:r>
              <a:rPr lang="en-US" altLang="zh-CN" dirty="0"/>
              <a:t>1</a:t>
            </a:r>
            <a:r>
              <a:rPr lang="zh-CN" altLang="en-US" dirty="0"/>
              <a:t>）子载波的高阶调制</a:t>
            </a:r>
          </a:p>
        </p:txBody>
      </p:sp>
      <p:sp>
        <p:nvSpPr>
          <p:cNvPr id="12" name="文本框 11">
            <a:extLst>
              <a:ext uri="{FF2B5EF4-FFF2-40B4-BE49-F238E27FC236}">
                <a16:creationId xmlns:a16="http://schemas.microsoft.com/office/drawing/2014/main" id="{ED499C5B-CA62-EC8E-320D-DE4114429334}"/>
              </a:ext>
            </a:extLst>
          </p:cNvPr>
          <p:cNvSpPr txBox="1"/>
          <p:nvPr/>
        </p:nvSpPr>
        <p:spPr>
          <a:xfrm>
            <a:off x="2672505" y="5277286"/>
            <a:ext cx="904415" cy="369332"/>
          </a:xfrm>
          <a:prstGeom prst="rect">
            <a:avLst/>
          </a:prstGeom>
          <a:noFill/>
        </p:spPr>
        <p:txBody>
          <a:bodyPr wrap="none" rtlCol="0">
            <a:spAutoFit/>
          </a:bodyPr>
          <a:lstStyle/>
          <a:p>
            <a:r>
              <a:rPr kumimoji="1" lang="en-US" altLang="zh-CN" dirty="0"/>
              <a:t>16QAM</a:t>
            </a:r>
            <a:endParaRPr kumimoji="1" lang="zh-CN" altLang="en-US" dirty="0"/>
          </a:p>
        </p:txBody>
      </p:sp>
      <p:sp>
        <p:nvSpPr>
          <p:cNvPr id="13" name="文本框 12">
            <a:extLst>
              <a:ext uri="{FF2B5EF4-FFF2-40B4-BE49-F238E27FC236}">
                <a16:creationId xmlns:a16="http://schemas.microsoft.com/office/drawing/2014/main" id="{66A332F1-EC9B-A185-846F-B1153AEBC5D0}"/>
              </a:ext>
            </a:extLst>
          </p:cNvPr>
          <p:cNvSpPr txBox="1"/>
          <p:nvPr/>
        </p:nvSpPr>
        <p:spPr>
          <a:xfrm>
            <a:off x="8507519" y="5277286"/>
            <a:ext cx="904415" cy="369332"/>
          </a:xfrm>
          <a:prstGeom prst="rect">
            <a:avLst/>
          </a:prstGeom>
          <a:noFill/>
        </p:spPr>
        <p:txBody>
          <a:bodyPr wrap="none" rtlCol="0">
            <a:spAutoFit/>
          </a:bodyPr>
          <a:lstStyle/>
          <a:p>
            <a:r>
              <a:rPr kumimoji="1" lang="en-US" altLang="zh-CN" dirty="0"/>
              <a:t>64QAM</a:t>
            </a:r>
            <a:endParaRPr kumimoji="1" lang="zh-CN" altLang="en-US" dirty="0"/>
          </a:p>
        </p:txBody>
      </p:sp>
      <p:pic>
        <p:nvPicPr>
          <p:cNvPr id="10" name="图片 9">
            <a:extLst>
              <a:ext uri="{FF2B5EF4-FFF2-40B4-BE49-F238E27FC236}">
                <a16:creationId xmlns:a16="http://schemas.microsoft.com/office/drawing/2014/main" id="{651045F0-AAFD-40F4-FDBF-5F2D27F32E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035" y="1852296"/>
            <a:ext cx="5753353" cy="3089430"/>
          </a:xfrm>
          <a:prstGeom prst="rect">
            <a:avLst/>
          </a:prstGeom>
        </p:spPr>
      </p:pic>
      <p:pic>
        <p:nvPicPr>
          <p:cNvPr id="15" name="图片 14">
            <a:extLst>
              <a:ext uri="{FF2B5EF4-FFF2-40B4-BE49-F238E27FC236}">
                <a16:creationId xmlns:a16="http://schemas.microsoft.com/office/drawing/2014/main" id="{129CDDD1-AD17-4AC9-2F3D-E5F0A45AF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1863132"/>
            <a:ext cx="5877746" cy="3131736"/>
          </a:xfrm>
          <a:prstGeom prst="rect">
            <a:avLst/>
          </a:prstGeom>
        </p:spPr>
      </p:pic>
    </p:spTree>
    <p:extLst>
      <p:ext uri="{BB962C8B-B14F-4D97-AF65-F5344CB8AC3E}">
        <p14:creationId xmlns:p14="http://schemas.microsoft.com/office/powerpoint/2010/main" val="221210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p:txBody>
          <a:bodyPr/>
          <a:lstStyle/>
          <a:p>
            <a:pPr marL="0" indent="0">
              <a:buNone/>
            </a:pPr>
            <a:r>
              <a:rPr lang="zh-CN" altLang="en-US" dirty="0"/>
              <a:t>（</a:t>
            </a:r>
            <a:r>
              <a:rPr lang="en-US" altLang="zh-CN" dirty="0"/>
              <a:t>2</a:t>
            </a:r>
            <a:r>
              <a:rPr lang="zh-CN" altLang="en-US" dirty="0"/>
              <a:t>）图像传输系统实现</a:t>
            </a:r>
          </a:p>
        </p:txBody>
      </p:sp>
      <p:pic>
        <p:nvPicPr>
          <p:cNvPr id="3" name="图片 2">
            <a:extLst>
              <a:ext uri="{FF2B5EF4-FFF2-40B4-BE49-F238E27FC236}">
                <a16:creationId xmlns:a16="http://schemas.microsoft.com/office/drawing/2014/main" id="{C3C42572-5FAF-C3D0-94DB-35BD9AB896A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243" y="2374003"/>
            <a:ext cx="6993760" cy="3030405"/>
          </a:xfrm>
          <a:prstGeom prst="rect">
            <a:avLst/>
          </a:prstGeom>
          <a:noFill/>
          <a:ln>
            <a:noFill/>
          </a:ln>
        </p:spPr>
      </p:pic>
      <p:pic>
        <p:nvPicPr>
          <p:cNvPr id="8" name="图片 7">
            <a:extLst>
              <a:ext uri="{FF2B5EF4-FFF2-40B4-BE49-F238E27FC236}">
                <a16:creationId xmlns:a16="http://schemas.microsoft.com/office/drawing/2014/main" id="{F1509488-1C09-E154-7F92-8E9A3C5EB71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52881" y="3227545"/>
            <a:ext cx="3981450" cy="1547495"/>
          </a:xfrm>
          <a:prstGeom prst="rect">
            <a:avLst/>
          </a:prstGeom>
          <a:noFill/>
          <a:ln>
            <a:noFill/>
          </a:ln>
        </p:spPr>
      </p:pic>
      <p:sp>
        <p:nvSpPr>
          <p:cNvPr id="11" name="文本框 10">
            <a:extLst>
              <a:ext uri="{FF2B5EF4-FFF2-40B4-BE49-F238E27FC236}">
                <a16:creationId xmlns:a16="http://schemas.microsoft.com/office/drawing/2014/main" id="{5E57A430-4D2C-8309-3830-E4F0A382B9AA}"/>
              </a:ext>
            </a:extLst>
          </p:cNvPr>
          <p:cNvSpPr txBox="1"/>
          <p:nvPr/>
        </p:nvSpPr>
        <p:spPr>
          <a:xfrm>
            <a:off x="1816925" y="5712031"/>
            <a:ext cx="2136419" cy="369332"/>
          </a:xfrm>
          <a:prstGeom prst="rect">
            <a:avLst/>
          </a:prstGeom>
          <a:noFill/>
        </p:spPr>
        <p:txBody>
          <a:bodyPr wrap="none" rtlCol="0">
            <a:spAutoFit/>
          </a:bodyPr>
          <a:lstStyle/>
          <a:p>
            <a:r>
              <a:rPr kumimoji="1" lang="en-US" altLang="zh-CN" dirty="0" err="1"/>
              <a:t>OFDM_transmitter.vi</a:t>
            </a:r>
            <a:endParaRPr kumimoji="1" lang="zh-CN" altLang="en-US" dirty="0"/>
          </a:p>
        </p:txBody>
      </p:sp>
    </p:spTree>
    <p:extLst>
      <p:ext uri="{BB962C8B-B14F-4D97-AF65-F5344CB8AC3E}">
        <p14:creationId xmlns:p14="http://schemas.microsoft.com/office/powerpoint/2010/main" val="51394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p:txBody>
          <a:bodyPr/>
          <a:lstStyle/>
          <a:p>
            <a:pPr marL="0" indent="0">
              <a:buNone/>
            </a:pPr>
            <a:r>
              <a:rPr lang="zh-CN" altLang="en-US" dirty="0"/>
              <a:t>（</a:t>
            </a:r>
            <a:r>
              <a:rPr lang="en-US" altLang="zh-CN" dirty="0"/>
              <a:t>2</a:t>
            </a:r>
            <a:r>
              <a:rPr lang="zh-CN" altLang="en-US" dirty="0"/>
              <a:t>）图像传输系统实现</a:t>
            </a:r>
          </a:p>
        </p:txBody>
      </p:sp>
      <p:sp>
        <p:nvSpPr>
          <p:cNvPr id="11" name="文本框 10">
            <a:extLst>
              <a:ext uri="{FF2B5EF4-FFF2-40B4-BE49-F238E27FC236}">
                <a16:creationId xmlns:a16="http://schemas.microsoft.com/office/drawing/2014/main" id="{5E57A430-4D2C-8309-3830-E4F0A382B9AA}"/>
              </a:ext>
            </a:extLst>
          </p:cNvPr>
          <p:cNvSpPr txBox="1"/>
          <p:nvPr/>
        </p:nvSpPr>
        <p:spPr>
          <a:xfrm>
            <a:off x="1816925" y="5712031"/>
            <a:ext cx="1629100" cy="369332"/>
          </a:xfrm>
          <a:prstGeom prst="rect">
            <a:avLst/>
          </a:prstGeom>
          <a:noFill/>
        </p:spPr>
        <p:txBody>
          <a:bodyPr wrap="none" rtlCol="0">
            <a:spAutoFit/>
          </a:bodyPr>
          <a:lstStyle/>
          <a:p>
            <a:r>
              <a:rPr kumimoji="1" lang="en-US" altLang="zh-CN" dirty="0" err="1"/>
              <a:t>Top_ofdm_rx.vi</a:t>
            </a:r>
            <a:endParaRPr kumimoji="1" lang="zh-CN" altLang="en-US" dirty="0"/>
          </a:p>
        </p:txBody>
      </p:sp>
      <p:pic>
        <p:nvPicPr>
          <p:cNvPr id="10" name="图片 9">
            <a:extLst>
              <a:ext uri="{FF2B5EF4-FFF2-40B4-BE49-F238E27FC236}">
                <a16:creationId xmlns:a16="http://schemas.microsoft.com/office/drawing/2014/main" id="{C9CEB41F-252B-D931-FC1A-46C1468FAC8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08112" y="2230910"/>
            <a:ext cx="7207139" cy="3518637"/>
          </a:xfrm>
          <a:prstGeom prst="rect">
            <a:avLst/>
          </a:prstGeom>
          <a:noFill/>
          <a:ln>
            <a:noFill/>
          </a:ln>
        </p:spPr>
      </p:pic>
    </p:spTree>
    <p:extLst>
      <p:ext uri="{BB962C8B-B14F-4D97-AF65-F5344CB8AC3E}">
        <p14:creationId xmlns:p14="http://schemas.microsoft.com/office/powerpoint/2010/main" val="1770721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sp>
        <p:nvSpPr>
          <p:cNvPr id="3" name="内容占位符 2"/>
          <p:cNvSpPr>
            <a:spLocks noGrp="1"/>
          </p:cNvSpPr>
          <p:nvPr>
            <p:ph idx="1"/>
          </p:nvPr>
        </p:nvSpPr>
        <p:spPr>
          <a:xfrm>
            <a:off x="838200" y="924107"/>
            <a:ext cx="10515600" cy="5252855"/>
          </a:xfrm>
        </p:spPr>
        <p:txBody>
          <a:bodyPr/>
          <a:lstStyle/>
          <a:p>
            <a:r>
              <a:rPr lang="en-US" dirty="0"/>
              <a:t>OFDM</a:t>
            </a:r>
            <a:r>
              <a:rPr lang="zh-CN" altLang="en-US" dirty="0"/>
              <a:t>过程</a:t>
            </a:r>
            <a:endParaRPr lang="en-US" altLang="zh-CN" dirty="0"/>
          </a:p>
          <a:p>
            <a:pPr marL="0" indent="0">
              <a:buNone/>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在发射端，将我们要传输的调制符号的频谱通过傅里叶逆变换得到时域信号，在接收端将时域信号进行傅里叶变换得到频谱，得到发射端的调制符号。</a:t>
            </a:r>
          </a:p>
          <a:p>
            <a:pPr marL="0" indent="0">
              <a:buNone/>
            </a:pPr>
            <a:endParaRPr lang="en-US" altLang="zh-CN"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934075"/>
            <a:ext cx="12242800" cy="1836420"/>
          </a:xfrm>
          <a:prstGeom prst="rect">
            <a:avLst/>
          </a:prstGeom>
        </p:spPr>
      </p:pic>
      <p:sp>
        <p:nvSpPr>
          <p:cNvPr id="5" name="箭头: 五边形 4"/>
          <p:cNvSpPr/>
          <p:nvPr/>
        </p:nvSpPr>
        <p:spPr>
          <a:xfrm rot="5400000">
            <a:off x="-188332"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3964" y="206585"/>
            <a:ext cx="489848" cy="717523"/>
          </a:xfrm>
          <a:prstGeom prst="rect">
            <a:avLst/>
          </a:prstGeom>
        </p:spPr>
      </p:pic>
      <p:pic>
        <p:nvPicPr>
          <p:cNvPr id="8" name="图片 7"/>
          <p:cNvPicPr>
            <a:picLocks noChangeAspect="1"/>
          </p:cNvPicPr>
          <p:nvPr/>
        </p:nvPicPr>
        <p:blipFill>
          <a:blip r:embed="rId8"/>
          <a:stretch>
            <a:fillRect/>
          </a:stretch>
        </p:blipFill>
        <p:spPr>
          <a:xfrm>
            <a:off x="1182757" y="2558362"/>
            <a:ext cx="8351189" cy="33755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p:txBody>
          <a:bodyPr/>
          <a:lstStyle/>
          <a:p>
            <a:pPr marL="0" indent="0">
              <a:buNone/>
            </a:pPr>
            <a:r>
              <a:rPr lang="zh-CN" altLang="en-US" dirty="0"/>
              <a:t>（</a:t>
            </a:r>
            <a:r>
              <a:rPr lang="en-US" altLang="zh-CN" dirty="0"/>
              <a:t>2</a:t>
            </a:r>
            <a:r>
              <a:rPr lang="zh-CN" altLang="en-US" dirty="0"/>
              <a:t>）图像传输系统实现</a:t>
            </a:r>
          </a:p>
        </p:txBody>
      </p:sp>
      <p:pic>
        <p:nvPicPr>
          <p:cNvPr id="3" name="图片 2">
            <a:extLst>
              <a:ext uri="{FF2B5EF4-FFF2-40B4-BE49-F238E27FC236}">
                <a16:creationId xmlns:a16="http://schemas.microsoft.com/office/drawing/2014/main" id="{ED0B06BC-CF0B-CD50-682A-56D961C7E07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9862" y="2337754"/>
            <a:ext cx="6623500" cy="3615033"/>
          </a:xfrm>
          <a:prstGeom prst="rect">
            <a:avLst/>
          </a:prstGeom>
          <a:noFill/>
          <a:ln>
            <a:noFill/>
          </a:ln>
        </p:spPr>
      </p:pic>
    </p:spTree>
    <p:extLst>
      <p:ext uri="{BB962C8B-B14F-4D97-AF65-F5344CB8AC3E}">
        <p14:creationId xmlns:p14="http://schemas.microsoft.com/office/powerpoint/2010/main" val="419798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576042"/>
            <a:ext cx="10515600" cy="4351338"/>
          </a:xfrm>
        </p:spPr>
        <p:txBody>
          <a:bodyPr/>
          <a:lstStyle/>
          <a:p>
            <a:pPr marL="0" indent="0">
              <a:buNone/>
            </a:pPr>
            <a:r>
              <a:rPr lang="zh-CN" altLang="en-US" dirty="0"/>
              <a:t>（</a:t>
            </a:r>
            <a:r>
              <a:rPr lang="en-US" altLang="zh-CN" dirty="0"/>
              <a:t>4</a:t>
            </a:r>
            <a:r>
              <a:rPr lang="zh-CN" altLang="en-US" dirty="0"/>
              <a:t>）利用</a:t>
            </a:r>
            <a:r>
              <a:rPr lang="en-US" altLang="zh-CN" dirty="0"/>
              <a:t>MIMO</a:t>
            </a:r>
            <a:r>
              <a:rPr lang="zh-CN" altLang="en-US" dirty="0"/>
              <a:t>传输线缆，实现两台</a:t>
            </a:r>
            <a:r>
              <a:rPr lang="en-US" altLang="zh-CN" dirty="0"/>
              <a:t>USRP</a:t>
            </a:r>
            <a:r>
              <a:rPr lang="zh-CN" altLang="en-US" dirty="0"/>
              <a:t>数据传输</a:t>
            </a:r>
          </a:p>
        </p:txBody>
      </p:sp>
      <p:pic>
        <p:nvPicPr>
          <p:cNvPr id="8" name="图片 7">
            <a:extLst>
              <a:ext uri="{FF2B5EF4-FFF2-40B4-BE49-F238E27FC236}">
                <a16:creationId xmlns:a16="http://schemas.microsoft.com/office/drawing/2014/main" id="{86B51547-5610-0C0E-11EB-7B53B0473C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34" y="2013897"/>
            <a:ext cx="5364092" cy="4023069"/>
          </a:xfrm>
          <a:prstGeom prst="rect">
            <a:avLst/>
          </a:prstGeom>
        </p:spPr>
      </p:pic>
      <p:pic>
        <p:nvPicPr>
          <p:cNvPr id="11" name="图片 10">
            <a:extLst>
              <a:ext uri="{FF2B5EF4-FFF2-40B4-BE49-F238E27FC236}">
                <a16:creationId xmlns:a16="http://schemas.microsoft.com/office/drawing/2014/main" id="{ECD7F007-A407-64A2-5D0D-B7168A7E97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9760" y="2032290"/>
            <a:ext cx="6489575" cy="4030055"/>
          </a:xfrm>
          <a:prstGeom prst="rect">
            <a:avLst/>
          </a:prstGeom>
        </p:spPr>
      </p:pic>
    </p:spTree>
    <p:extLst>
      <p:ext uri="{BB962C8B-B14F-4D97-AF65-F5344CB8AC3E}">
        <p14:creationId xmlns:p14="http://schemas.microsoft.com/office/powerpoint/2010/main" val="3268055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576042"/>
            <a:ext cx="10515600" cy="4351338"/>
          </a:xfrm>
        </p:spPr>
        <p:txBody>
          <a:bodyPr/>
          <a:lstStyle/>
          <a:p>
            <a:pPr marL="0" indent="0">
              <a:buNone/>
            </a:pPr>
            <a:r>
              <a:rPr lang="zh-CN" altLang="en-US" dirty="0"/>
              <a:t>（</a:t>
            </a:r>
            <a:r>
              <a:rPr lang="en-US" altLang="zh-CN" dirty="0"/>
              <a:t>4</a:t>
            </a:r>
            <a:r>
              <a:rPr lang="zh-CN" altLang="en-US" dirty="0"/>
              <a:t>）利用</a:t>
            </a:r>
            <a:r>
              <a:rPr lang="en-US" altLang="zh-CN" dirty="0"/>
              <a:t>MIMO</a:t>
            </a:r>
            <a:r>
              <a:rPr lang="zh-CN" altLang="en-US" dirty="0"/>
              <a:t>传输线缆，实现两台</a:t>
            </a:r>
            <a:r>
              <a:rPr lang="en-US" altLang="zh-CN" dirty="0"/>
              <a:t>USRP</a:t>
            </a:r>
            <a:r>
              <a:rPr lang="zh-CN" altLang="en-US" dirty="0"/>
              <a:t>数据传输</a:t>
            </a:r>
          </a:p>
        </p:txBody>
      </p:sp>
      <p:pic>
        <p:nvPicPr>
          <p:cNvPr id="10" name="图片 9">
            <a:extLst>
              <a:ext uri="{FF2B5EF4-FFF2-40B4-BE49-F238E27FC236}">
                <a16:creationId xmlns:a16="http://schemas.microsoft.com/office/drawing/2014/main" id="{0BC9269B-DDCD-9C16-AFED-7445232344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2081192"/>
            <a:ext cx="7772400" cy="4201745"/>
          </a:xfrm>
          <a:prstGeom prst="rect">
            <a:avLst/>
          </a:prstGeom>
        </p:spPr>
      </p:pic>
    </p:spTree>
    <p:extLst>
      <p:ext uri="{BB962C8B-B14F-4D97-AF65-F5344CB8AC3E}">
        <p14:creationId xmlns:p14="http://schemas.microsoft.com/office/powerpoint/2010/main" val="181092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576042"/>
            <a:ext cx="10515600" cy="4351338"/>
          </a:xfrm>
        </p:spPr>
        <p:txBody>
          <a:bodyPr/>
          <a:lstStyle/>
          <a:p>
            <a:pPr marL="0" indent="0">
              <a:buNone/>
            </a:pPr>
            <a:r>
              <a:rPr lang="zh-CN" altLang="en-US" dirty="0"/>
              <a:t>（</a:t>
            </a:r>
            <a:r>
              <a:rPr lang="en-US" altLang="zh-CN" dirty="0"/>
              <a:t>4</a:t>
            </a:r>
            <a:r>
              <a:rPr lang="zh-CN" altLang="en-US" dirty="0"/>
              <a:t>）利用</a:t>
            </a:r>
            <a:r>
              <a:rPr lang="en-US" altLang="zh-CN" dirty="0"/>
              <a:t>MIMO</a:t>
            </a:r>
            <a:r>
              <a:rPr lang="zh-CN" altLang="en-US" dirty="0"/>
              <a:t>传输线缆，实现两台</a:t>
            </a:r>
            <a:r>
              <a:rPr lang="en-US" altLang="zh-CN" dirty="0"/>
              <a:t>USRP</a:t>
            </a:r>
            <a:r>
              <a:rPr lang="zh-CN" altLang="en-US" dirty="0"/>
              <a:t>数据传输</a:t>
            </a:r>
          </a:p>
        </p:txBody>
      </p:sp>
      <p:pic>
        <p:nvPicPr>
          <p:cNvPr id="10" name="图片 9">
            <a:extLst>
              <a:ext uri="{FF2B5EF4-FFF2-40B4-BE49-F238E27FC236}">
                <a16:creationId xmlns:a16="http://schemas.microsoft.com/office/drawing/2014/main" id="{C5C7A1CC-02CB-80F7-7B4E-9DD38AE7B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3560" y="2113849"/>
            <a:ext cx="7772400" cy="4215447"/>
          </a:xfrm>
          <a:prstGeom prst="rect">
            <a:avLst/>
          </a:prstGeom>
        </p:spPr>
      </p:pic>
    </p:spTree>
    <p:extLst>
      <p:ext uri="{BB962C8B-B14F-4D97-AF65-F5344CB8AC3E}">
        <p14:creationId xmlns:p14="http://schemas.microsoft.com/office/powerpoint/2010/main" val="192878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a:t>       </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a:xfrm>
            <a:off x="838200" y="1576042"/>
            <a:ext cx="10515600" cy="4351338"/>
          </a:xfrm>
        </p:spPr>
        <p:txBody>
          <a:bodyPr/>
          <a:lstStyle/>
          <a:p>
            <a:pPr marL="0" indent="0">
              <a:buNone/>
            </a:pPr>
            <a:r>
              <a:rPr lang="en-US" altLang="zh-CN" sz="3600" dirty="0"/>
              <a:t>·</a:t>
            </a:r>
            <a:r>
              <a:rPr lang="zh-CN" altLang="en-US" sz="3600" dirty="0"/>
              <a:t> 经验：</a:t>
            </a:r>
            <a:endParaRPr lang="en-US" altLang="zh-CN" sz="3600" dirty="0"/>
          </a:p>
          <a:p>
            <a:pPr marL="342900" lvl="0" indent="-342900" algn="l">
              <a:buFont typeface="+mj-lt"/>
              <a:buAutoNum type="arabicPeriod"/>
            </a:pP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在调制过程中，由于一开始没有对噪声进行初始化，所以导致高阶调制始终无法去除噪声。在后来增加了噪声初始化后解决了这个问题。</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buFont typeface="+mj-lt"/>
              <a:buAutoNum type="arabicPeriod"/>
            </a:pP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64QAM</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发射不完全的问题，我们改变了包长度</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packet length</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，从而使得发射信号变得完整。</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buFont typeface="+mj-lt"/>
              <a:buAutoNum type="arabicPeriod"/>
            </a:pP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在最后，我们将拓展</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和拓展</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结合起来，实现了用</a:t>
            </a:r>
            <a:r>
              <a:rPr lang="en-US" altLang="zh-CN" kern="0" dirty="0" err="1">
                <a:effectLst/>
                <a:latin typeface="Times New Roman" panose="02020603050405020304" pitchFamily="18" charset="0"/>
                <a:ea typeface="宋体" panose="02010600030101010101" pitchFamily="2" charset="-122"/>
                <a:cs typeface="Times New Roman" panose="02020603050405020304" pitchFamily="18" charset="0"/>
              </a:rPr>
              <a:t>mimo</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传输线缆实现两台</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USRP</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的高阶调制信号传输，效果也不错。</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19348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3866">
            <a:off x="-541884" y="1560614"/>
            <a:ext cx="13275768" cy="3057106"/>
          </a:xfrm>
          <a:prstGeom prst="rect">
            <a:avLst/>
          </a:prstGeom>
        </p:spPr>
      </p:pic>
      <p:sp>
        <p:nvSpPr>
          <p:cNvPr id="2" name="标题 1"/>
          <p:cNvSpPr>
            <a:spLocks noGrp="1"/>
          </p:cNvSpPr>
          <p:nvPr>
            <p:ph type="title"/>
          </p:nvPr>
        </p:nvSpPr>
        <p:spPr>
          <a:xfrm>
            <a:off x="1005840" y="2766218"/>
            <a:ext cx="10515600" cy="1325563"/>
          </a:xfrm>
        </p:spPr>
        <p:txBody>
          <a:bodyPr/>
          <a:lstStyle/>
          <a:p>
            <a:r>
              <a:rPr lang="en-US" dirty="0"/>
              <a:t>T</a:t>
            </a:r>
            <a:r>
              <a:rPr lang="en-US" altLang="zh-CN" dirty="0"/>
              <a:t>hanks For Watching</a:t>
            </a:r>
            <a:r>
              <a:rPr lang="zh-CN" altLang="en-US" dirty="0"/>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a:xfrm>
            <a:off x="441960" y="631317"/>
            <a:ext cx="10515600" cy="1325563"/>
          </a:xfrm>
        </p:spPr>
        <p:txBody>
          <a:bodyPr/>
          <a:lstStyle/>
          <a:p>
            <a:r>
              <a:rPr lang="en-US" dirty="0"/>
              <a:t>       </a:t>
            </a:r>
            <a:r>
              <a:rPr lang="en-US" altLang="zh-CN" sz="2800" b="1" dirty="0"/>
              <a:t>OFDM</a:t>
            </a:r>
            <a:r>
              <a:rPr lang="zh-CN" altLang="en-US" sz="2800" b="1" dirty="0"/>
              <a:t>系统的发射机和接收机框图</a:t>
            </a:r>
            <a:endParaRPr lang="en-US" b="1"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pic>
        <p:nvPicPr>
          <p:cNvPr id="12" name="内容占位符 11"/>
          <p:cNvPicPr>
            <a:picLocks noGrp="1" noChangeAspect="1"/>
          </p:cNvPicPr>
          <p:nvPr>
            <p:ph idx="1"/>
          </p:nvPr>
        </p:nvPicPr>
        <p:blipFill>
          <a:blip r:embed="rId8"/>
          <a:stretch>
            <a:fillRect/>
          </a:stretch>
        </p:blipFill>
        <p:spPr>
          <a:xfrm>
            <a:off x="1319344" y="1599565"/>
            <a:ext cx="9174070" cy="43513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sp>
        <p:nvSpPr>
          <p:cNvPr id="3" name="内容占位符 2"/>
          <p:cNvSpPr>
            <a:spLocks noGrp="1"/>
          </p:cNvSpPr>
          <p:nvPr>
            <p:ph idx="1"/>
          </p:nvPr>
        </p:nvSpPr>
        <p:spPr>
          <a:xfrm>
            <a:off x="838200" y="1234440"/>
            <a:ext cx="10515600" cy="4942523"/>
          </a:xfrm>
        </p:spPr>
        <p:txBody>
          <a:bodyPr/>
          <a:lstStyle/>
          <a:p>
            <a:pPr algn="l"/>
            <a:r>
              <a:rPr lang="zh-CN" altLang="en-US" b="1" i="0" dirty="0">
                <a:effectLst/>
                <a:latin typeface="PingFang SC"/>
              </a:rPr>
              <a:t>时域正交与基带信号</a:t>
            </a:r>
          </a:p>
          <a:p>
            <a:pPr marL="0" indent="0">
              <a:buNone/>
            </a:pPr>
            <a:r>
              <a:rPr lang="en-US" altLang="zh-CN" sz="1600" i="0" dirty="0">
                <a:effectLst/>
                <a:latin typeface="+mn-ea"/>
              </a:rPr>
              <a:t>OFDM</a:t>
            </a:r>
            <a:r>
              <a:rPr lang="zh-CN" altLang="en-US" sz="1600" i="0" dirty="0">
                <a:effectLst/>
                <a:latin typeface="+mn-ea"/>
              </a:rPr>
              <a:t>的核心就是利用</a:t>
            </a:r>
            <a:r>
              <a:rPr lang="zh-CN" altLang="en-US" sz="1600" i="0" u="sng" dirty="0">
                <a:effectLst/>
                <a:latin typeface="+mn-ea"/>
              </a:rPr>
              <a:t>各个子载波的正交性</a:t>
            </a:r>
            <a:r>
              <a:rPr lang="zh-CN" altLang="en-US" sz="1600" i="0" dirty="0">
                <a:effectLst/>
                <a:latin typeface="+mn-ea"/>
              </a:rPr>
              <a:t>，就是无论两个信号的幅值为多少，在确定的一个时间周期内相乘，其积分总是等于</a:t>
            </a:r>
            <a:r>
              <a:rPr lang="en-US" altLang="zh-CN" sz="1600" i="0" dirty="0">
                <a:effectLst/>
                <a:latin typeface="+mn-ea"/>
              </a:rPr>
              <a:t>0</a:t>
            </a:r>
          </a:p>
          <a:p>
            <a:pPr marL="0" indent="0">
              <a:buNone/>
            </a:pPr>
            <a:r>
              <a:rPr lang="zh-CN" altLang="en-US" sz="1600" dirty="0">
                <a:latin typeface="+mn-ea"/>
              </a:rPr>
              <a:t>使</a:t>
            </a:r>
            <a:r>
              <a:rPr lang="en-US" altLang="zh-CN" sz="1600" dirty="0">
                <a:latin typeface="+mn-ea"/>
              </a:rPr>
              <a:t> sin(t) </a:t>
            </a:r>
            <a:r>
              <a:rPr lang="zh-CN" altLang="en-US" sz="1600" dirty="0">
                <a:latin typeface="+mn-ea"/>
              </a:rPr>
              <a:t>的幅度为</a:t>
            </a:r>
            <a:r>
              <a:rPr lang="en-US" altLang="zh-CN" sz="1600" dirty="0">
                <a:latin typeface="+mn-ea"/>
              </a:rPr>
              <a:t>a</a:t>
            </a:r>
            <a:r>
              <a:rPr lang="zh-CN" altLang="en-US" sz="1600" dirty="0">
                <a:latin typeface="+mn-ea"/>
              </a:rPr>
              <a:t>，</a:t>
            </a:r>
            <a:r>
              <a:rPr lang="en-US" altLang="zh-CN" sz="1600" dirty="0">
                <a:latin typeface="+mn-ea"/>
              </a:rPr>
              <a:t>sin(2t)</a:t>
            </a:r>
            <a:r>
              <a:rPr lang="zh-CN" altLang="en-US" sz="1600" dirty="0">
                <a:latin typeface="+mn-ea"/>
              </a:rPr>
              <a:t>的幅度为</a:t>
            </a:r>
            <a:r>
              <a:rPr lang="en-US" altLang="zh-CN" sz="1600" dirty="0">
                <a:latin typeface="+mn-ea"/>
              </a:rPr>
              <a:t>b</a:t>
            </a:r>
            <a:r>
              <a:rPr lang="zh-CN" altLang="en-US" sz="1600" dirty="0">
                <a:latin typeface="+mn-ea"/>
              </a:rPr>
              <a:t>，也就是将</a:t>
            </a:r>
            <a:r>
              <a:rPr lang="en-US" altLang="zh-CN" sz="1600" dirty="0">
                <a:latin typeface="+mn-ea"/>
              </a:rPr>
              <a:t>a</a:t>
            </a:r>
            <a:r>
              <a:rPr lang="zh-CN" altLang="en-US" sz="1600" dirty="0">
                <a:latin typeface="+mn-ea"/>
              </a:rPr>
              <a:t>调制于</a:t>
            </a:r>
            <a:r>
              <a:rPr lang="en-US" altLang="zh-CN" sz="1600" dirty="0">
                <a:latin typeface="+mn-ea"/>
              </a:rPr>
              <a:t>sin(t)</a:t>
            </a:r>
            <a:r>
              <a:rPr lang="zh-CN" altLang="en-US" sz="1600" dirty="0">
                <a:latin typeface="+mn-ea"/>
              </a:rPr>
              <a:t>，将</a:t>
            </a:r>
            <a:r>
              <a:rPr lang="en-US" altLang="zh-CN" sz="1600" dirty="0">
                <a:latin typeface="+mn-ea"/>
              </a:rPr>
              <a:t>b</a:t>
            </a:r>
            <a:r>
              <a:rPr lang="zh-CN" altLang="en-US" sz="1600" dirty="0">
                <a:latin typeface="+mn-ea"/>
              </a:rPr>
              <a:t>调制于</a:t>
            </a:r>
            <a:r>
              <a:rPr lang="en-US" altLang="zh-CN" sz="1600" dirty="0">
                <a:latin typeface="+mn-ea"/>
              </a:rPr>
              <a:t>sin(2t)</a:t>
            </a:r>
            <a:r>
              <a:rPr lang="zh-CN" altLang="en-US" sz="1600" dirty="0">
                <a:latin typeface="+mn-ea"/>
              </a:rPr>
              <a:t>，同时传输这两个调制了信号的正弦波（子载波）：</a:t>
            </a:r>
            <a:r>
              <a:rPr lang="en-US" altLang="zh-CN" sz="1600" dirty="0">
                <a:latin typeface="+mn-ea"/>
              </a:rPr>
              <a:t>a × sin(t) + b × sin(2t)</a:t>
            </a:r>
            <a:r>
              <a:rPr lang="zh-CN" altLang="en-US" sz="1600" dirty="0">
                <a:latin typeface="+mn-ea"/>
              </a:rPr>
              <a:t>，在接收时又分别对两路子载波进行积分，也就是：</a:t>
            </a:r>
            <a:endParaRPr lang="en-US" altLang="zh-CN" sz="1600" dirty="0">
              <a:latin typeface="+mn-ea"/>
            </a:endParaRPr>
          </a:p>
          <a:p>
            <a:pPr marL="0" indent="0">
              <a:buNone/>
            </a:pPr>
            <a:endParaRPr lang="zh-CN" altLang="en-US" sz="1600" b="1" dirty="0">
              <a:solidFill>
                <a:srgbClr val="4D4D4D"/>
              </a:solidFill>
              <a:latin typeface="-apple-system"/>
            </a:endParaRPr>
          </a:p>
          <a:p>
            <a:pPr marL="0" indent="0">
              <a:buNone/>
            </a:pPr>
            <a:endParaRPr lang="en-US" altLang="zh-CN" sz="1600" b="1" i="0" dirty="0">
              <a:solidFill>
                <a:srgbClr val="4D4D4D"/>
              </a:solidFill>
              <a:effectLst/>
              <a:latin typeface="-apple-system"/>
            </a:endParaRPr>
          </a:p>
          <a:p>
            <a:pPr marL="0" indent="0">
              <a:buNone/>
            </a:pPr>
            <a:endParaRPr lang="en-US" altLang="zh-CN" sz="1600" b="1" i="0" dirty="0">
              <a:solidFill>
                <a:srgbClr val="4D4D4D"/>
              </a:solidFill>
              <a:effectLst/>
              <a:latin typeface="-apple-system"/>
            </a:endParaRPr>
          </a:p>
          <a:p>
            <a:pPr marL="0" indent="0">
              <a:buNone/>
            </a:pPr>
            <a:r>
              <a:rPr lang="en-US" altLang="zh-CN" sz="1800" dirty="0"/>
              <a:t>sin(t)</a:t>
            </a:r>
            <a:r>
              <a:rPr lang="zh-CN" altLang="en-US" sz="1800" dirty="0"/>
              <a:t>和</a:t>
            </a:r>
            <a:r>
              <a:rPr lang="en-US" altLang="zh-CN" sz="1800" dirty="0"/>
              <a:t>sin(2t)</a:t>
            </a:r>
            <a:r>
              <a:rPr lang="zh-CN" altLang="en-US" sz="1800" dirty="0"/>
              <a:t>的用处是用来承载信号，是收发端预先规定好的信息，称为</a:t>
            </a:r>
            <a:r>
              <a:rPr lang="zh-CN" altLang="en-US" sz="1800" b="1" dirty="0"/>
              <a:t>子载波</a:t>
            </a:r>
            <a:r>
              <a:rPr lang="zh-CN" altLang="en-US" sz="1800" dirty="0"/>
              <a:t>；调制在子载波上的</a:t>
            </a:r>
            <a:r>
              <a:rPr lang="zh-CN" altLang="en-US" sz="1800" b="1" dirty="0"/>
              <a:t>幅度信号</a:t>
            </a:r>
            <a:r>
              <a:rPr lang="en-US" altLang="zh-CN" sz="1800" dirty="0"/>
              <a:t>a</a:t>
            </a:r>
            <a:r>
              <a:rPr lang="zh-CN" altLang="en-US" sz="1800" dirty="0"/>
              <a:t>和</a:t>
            </a:r>
            <a:r>
              <a:rPr lang="en-US" altLang="zh-CN" sz="1800" dirty="0"/>
              <a:t>b</a:t>
            </a:r>
            <a:r>
              <a:rPr lang="zh-CN" altLang="en-US" sz="1800" dirty="0"/>
              <a:t>，才是需要发送的信息。</a:t>
            </a:r>
            <a:endParaRPr lang="en-US" altLang="zh-CN" sz="1800" dirty="0"/>
          </a:p>
          <a:p>
            <a:pPr marL="0" indent="0">
              <a:buNone/>
            </a:pPr>
            <a:endParaRPr lang="en-US" altLang="zh-CN" sz="2400" dirty="0"/>
          </a:p>
          <a:p>
            <a:pPr marL="0" indent="0">
              <a:buNone/>
            </a:pPr>
            <a:r>
              <a:rPr lang="zh-CN" altLang="en-US" sz="2000" u="sng" dirty="0"/>
              <a:t>因为</a:t>
            </a:r>
            <a:r>
              <a:rPr lang="en-US" altLang="zh-CN" sz="2000" u="sng" dirty="0"/>
              <a:t>cos(t)</a:t>
            </a:r>
            <a:r>
              <a:rPr lang="zh-CN" altLang="en-US" sz="2000" u="sng" dirty="0"/>
              <a:t>与</a:t>
            </a:r>
            <a:r>
              <a:rPr lang="en-US" altLang="zh-CN" sz="2000" u="sng" dirty="0"/>
              <a:t>sin(t)</a:t>
            </a:r>
            <a:r>
              <a:rPr lang="zh-CN" altLang="en-US" sz="2000" u="sng" dirty="0"/>
              <a:t>是正交的，从时域上来看，</a:t>
            </a:r>
            <a:r>
              <a:rPr lang="en-US" altLang="zh-CN" sz="2000" u="sng" dirty="0"/>
              <a:t>OFDM</a:t>
            </a:r>
            <a:r>
              <a:rPr lang="zh-CN" altLang="en-US" sz="2000" u="sng" dirty="0"/>
              <a:t>的基带信号表达式可以写作：</a:t>
            </a:r>
          </a:p>
          <a:p>
            <a:pPr marL="0" indent="0">
              <a:buNone/>
            </a:pPr>
            <a:endParaRPr lang="en-US" sz="2400"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188332"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3964" y="206585"/>
            <a:ext cx="489848" cy="717523"/>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6611" y="5382247"/>
            <a:ext cx="3638737" cy="482625"/>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722" y="2955244"/>
            <a:ext cx="4286470" cy="7683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7332" y="2981906"/>
            <a:ext cx="4496031" cy="711237"/>
          </a:xfrm>
          <a:prstGeom prst="rect">
            <a:avLst/>
          </a:prstGeom>
        </p:spPr>
      </p:pic>
      <p:pic>
        <p:nvPicPr>
          <p:cNvPr id="18" name="图片 17"/>
          <p:cNvPicPr>
            <a:picLocks noChangeAspect="1"/>
          </p:cNvPicPr>
          <p:nvPr/>
        </p:nvPicPr>
        <p:blipFill>
          <a:blip r:embed="rId11"/>
          <a:stretch>
            <a:fillRect/>
          </a:stretch>
        </p:blipFill>
        <p:spPr>
          <a:xfrm>
            <a:off x="7458958" y="5360757"/>
            <a:ext cx="1999935" cy="5104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sp>
        <p:nvSpPr>
          <p:cNvPr id="3" name="内容占位符 2"/>
          <p:cNvSpPr>
            <a:spLocks noGrp="1"/>
          </p:cNvSpPr>
          <p:nvPr>
            <p:ph idx="1"/>
          </p:nvPr>
        </p:nvSpPr>
        <p:spPr>
          <a:xfrm>
            <a:off x="838200" y="281174"/>
            <a:ext cx="10515600" cy="5895790"/>
          </a:xfrm>
        </p:spPr>
        <p:txBody>
          <a:bodyPr/>
          <a:lstStyle/>
          <a:p>
            <a:pPr marL="0" indent="0">
              <a:buNone/>
            </a:pPr>
            <a:r>
              <a:rPr lang="en-US" dirty="0"/>
              <a:t>                                             </a:t>
            </a: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pic>
        <p:nvPicPr>
          <p:cNvPr id="6" name="图片 5"/>
          <p:cNvPicPr>
            <a:picLocks noChangeAspect="1"/>
          </p:cNvPicPr>
          <p:nvPr/>
        </p:nvPicPr>
        <p:blipFill>
          <a:blip r:embed="rId6"/>
          <a:stretch>
            <a:fillRect/>
          </a:stretch>
        </p:blipFill>
        <p:spPr>
          <a:xfrm>
            <a:off x="1501260" y="1724119"/>
            <a:ext cx="8753475" cy="300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083768" y="-985817"/>
            <a:ext cx="13275768" cy="2701884"/>
          </a:xfrm>
          <a:prstGeom prst="rect">
            <a:avLst/>
          </a:prstGeom>
        </p:spPr>
      </p:pic>
      <p:sp>
        <p:nvSpPr>
          <p:cNvPr id="2" name="标题 1"/>
          <p:cNvSpPr>
            <a:spLocks noGrp="1"/>
          </p:cNvSpPr>
          <p:nvPr>
            <p:ph type="title"/>
          </p:nvPr>
        </p:nvSpPr>
        <p:spPr>
          <a:xfrm>
            <a:off x="517252" y="552112"/>
            <a:ext cx="10515600" cy="1325563"/>
          </a:xfrm>
        </p:spPr>
        <p:txBody>
          <a:bodyPr/>
          <a:lstStyle/>
          <a:p>
            <a:r>
              <a:rPr lang="en-US" dirty="0"/>
              <a:t>       </a:t>
            </a:r>
            <a:r>
              <a:rPr lang="zh-CN" altLang="en-US" sz="3200" dirty="0"/>
              <a:t>多径效应</a:t>
            </a:r>
            <a:endParaRPr lang="en-US" dirty="0"/>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pic>
        <p:nvPicPr>
          <p:cNvPr id="10" name="内容占位符 9"/>
          <p:cNvPicPr>
            <a:picLocks noGrp="1" noChangeAspect="1"/>
          </p:cNvPicPr>
          <p:nvPr>
            <p:ph idx="1"/>
          </p:nvPr>
        </p:nvPicPr>
        <p:blipFill>
          <a:blip r:embed="rId8"/>
          <a:stretch>
            <a:fillRect/>
          </a:stretch>
        </p:blipFill>
        <p:spPr>
          <a:xfrm>
            <a:off x="7853646" y="2429787"/>
            <a:ext cx="4170910" cy="2104588"/>
          </a:xfrm>
          <a:prstGeom prst="rect">
            <a:avLst/>
          </a:prstGeom>
        </p:spPr>
      </p:pic>
      <p:sp>
        <p:nvSpPr>
          <p:cNvPr id="12" name="文本框 11"/>
          <p:cNvSpPr txBox="1"/>
          <p:nvPr/>
        </p:nvSpPr>
        <p:spPr>
          <a:xfrm>
            <a:off x="1159148" y="1609529"/>
            <a:ext cx="6652108" cy="1477328"/>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实际情况下由于地形，大气层散射和电离层的反射折射使信号的传播有多条路径传播，这就导致了信号到达接收端的时间不同，使信号包含了时延信号</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也就导致了码间串扰。</a:t>
            </a:r>
            <a:r>
              <a:rPr lang="zh-CN" altLang="en-US" sz="1800" dirty="0">
                <a:effectLst/>
                <a:ea typeface="等线" panose="02010600030101010101" pitchFamily="2" charset="-122"/>
                <a:cs typeface="Times New Roman" panose="02020603050405020304" pitchFamily="18" charset="0"/>
              </a:rPr>
              <a:t>我们可以增大码元周期来减小干扰，</a:t>
            </a:r>
            <a:r>
              <a:rPr lang="zh-CN" altLang="en-US" b="0" i="0" dirty="0">
                <a:effectLst/>
                <a:latin typeface="-apple-system"/>
              </a:rPr>
              <a:t>对高速码流进行串并转换，这样就可以得到低速的码流，也就是码元周期增大了。</a:t>
            </a:r>
            <a:endParaRPr lang="zh-CN" altLang="en-US" dirty="0"/>
          </a:p>
        </p:txBody>
      </p:sp>
      <p:pic>
        <p:nvPicPr>
          <p:cNvPr id="15" name="图片 14"/>
          <p:cNvPicPr>
            <a:picLocks noChangeAspect="1"/>
          </p:cNvPicPr>
          <p:nvPr/>
        </p:nvPicPr>
        <p:blipFill>
          <a:blip r:embed="rId9"/>
          <a:stretch>
            <a:fillRect/>
          </a:stretch>
        </p:blipFill>
        <p:spPr>
          <a:xfrm>
            <a:off x="983535" y="3684266"/>
            <a:ext cx="6567443" cy="1541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420" y="161608"/>
            <a:ext cx="489848" cy="717523"/>
          </a:xfrm>
          <a:prstGeom prst="rect">
            <a:avLst/>
          </a:prstGeom>
        </p:spPr>
      </p:pic>
      <p:pic>
        <p:nvPicPr>
          <p:cNvPr id="3" name="内容占位符 2"/>
          <p:cNvPicPr>
            <a:picLocks noGrp="1" noChangeAspect="1"/>
          </p:cNvPicPr>
          <p:nvPr>
            <p:ph idx="1"/>
          </p:nvPr>
        </p:nvPicPr>
        <p:blipFill>
          <a:blip r:embed="rId8"/>
          <a:stretch>
            <a:fillRect/>
          </a:stretch>
        </p:blipFill>
        <p:spPr>
          <a:xfrm>
            <a:off x="2355257" y="521074"/>
            <a:ext cx="6902710" cy="6611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flipH="1">
            <a:off x="-938124" y="-985817"/>
            <a:ext cx="13275768" cy="2701884"/>
          </a:xfrm>
          <a:prstGeom prst="rect">
            <a:avLst/>
          </a:prstGeom>
        </p:spPr>
      </p:pic>
      <p:sp>
        <p:nvSpPr>
          <p:cNvPr id="2" name="标题 1"/>
          <p:cNvSpPr>
            <a:spLocks noGrp="1"/>
          </p:cNvSpPr>
          <p:nvPr>
            <p:ph type="title"/>
          </p:nvPr>
        </p:nvSpPr>
        <p:spPr/>
        <p:txBody>
          <a:bodyPr/>
          <a:lstStyle/>
          <a:p>
            <a:r>
              <a:rPr lang="en-US" dirty="0"/>
              <a:t>       </a:t>
            </a:r>
          </a:p>
        </p:txBody>
      </p:sp>
      <p:pic>
        <p:nvPicPr>
          <p:cNvPr id="4" name="图形 3"/>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25400" y="6062345"/>
            <a:ext cx="12242800" cy="1836420"/>
          </a:xfrm>
          <a:prstGeom prst="rect">
            <a:avLst/>
          </a:prstGeom>
        </p:spPr>
      </p:pic>
      <p:sp>
        <p:nvSpPr>
          <p:cNvPr id="5" name="箭头: 五边形 4"/>
          <p:cNvSpPr/>
          <p:nvPr/>
        </p:nvSpPr>
        <p:spPr>
          <a:xfrm rot="5400000">
            <a:off x="702124" y="234315"/>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形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4420" y="161608"/>
            <a:ext cx="489848" cy="717523"/>
          </a:xfrm>
          <a:prstGeom prst="rect">
            <a:avLst/>
          </a:prstGeom>
        </p:spPr>
      </p:pic>
      <p:sp>
        <p:nvSpPr>
          <p:cNvPr id="9" name="内容占位符 8"/>
          <p:cNvSpPr>
            <a:spLocks noGrp="1"/>
          </p:cNvSpPr>
          <p:nvPr>
            <p:ph idx="1"/>
          </p:nvPr>
        </p:nvSpPr>
        <p:spPr/>
        <p:txBody>
          <a:bodyPr>
            <a:normAutofit/>
          </a:bodyPr>
          <a:lstStyle/>
          <a:p>
            <a:r>
              <a:rPr lang="zh-CN" altLang="en-US" sz="1800" dirty="0">
                <a:effectLst/>
                <a:ea typeface="等线" panose="02010600030101010101" pitchFamily="2" charset="-122"/>
                <a:cs typeface="Times New Roman" panose="02020603050405020304" pitchFamily="18" charset="0"/>
              </a:rPr>
              <a:t>此时我们加入时间为</a:t>
            </a:r>
            <a:r>
              <a:rPr lang="en-US" altLang="zh-CN" sz="1800" dirty="0" err="1">
                <a:effectLst/>
                <a:ea typeface="等线" panose="02010600030101010101" pitchFamily="2" charset="-122"/>
                <a:cs typeface="Times New Roman" panose="02020603050405020304" pitchFamily="18" charset="0"/>
              </a:rPr>
              <a:t>Tg</a:t>
            </a:r>
            <a:r>
              <a:rPr lang="zh-CN" altLang="en-US" sz="1800" dirty="0">
                <a:effectLst/>
                <a:ea typeface="等线" panose="02010600030101010101" pitchFamily="2" charset="-122"/>
                <a:cs typeface="Times New Roman" panose="02020603050405020304" pitchFamily="18" charset="0"/>
              </a:rPr>
              <a:t>的循环前缀，来保证时长为</a:t>
            </a:r>
            <a:r>
              <a:rPr lang="en-US" altLang="zh-CN" sz="1800" dirty="0">
                <a:effectLst/>
                <a:ea typeface="等线" panose="02010600030101010101" pitchFamily="2" charset="-122"/>
                <a:cs typeface="Times New Roman" panose="02020603050405020304" pitchFamily="18" charset="0"/>
              </a:rPr>
              <a:t>Ts</a:t>
            </a:r>
            <a:r>
              <a:rPr lang="zh-CN" altLang="en-US" sz="1800" dirty="0">
                <a:effectLst/>
                <a:ea typeface="等线" panose="02010600030101010101" pitchFamily="2" charset="-122"/>
                <a:cs typeface="Times New Roman" panose="02020603050405020304" pitchFamily="18" charset="0"/>
              </a:rPr>
              <a:t>的码元周期内子载波有整数倍周期数，保证正交性。</a:t>
            </a:r>
            <a:r>
              <a:rPr lang="zh-CN" altLang="en-US" sz="1800" dirty="0"/>
              <a:t>当信道的冲激相应长度小于</a:t>
            </a:r>
            <a:r>
              <a:rPr lang="en-US" altLang="zh-CN" sz="1800" dirty="0"/>
              <a:t>CP</a:t>
            </a:r>
            <a:r>
              <a:rPr lang="zh-CN" altLang="en-US" sz="1800" dirty="0"/>
              <a:t>的长度时，延时的前一个符号没有机会进入后一个符号的区间来影响，从而可以消除</a:t>
            </a:r>
            <a:r>
              <a:rPr lang="en-US" altLang="zh-CN" sz="1800" dirty="0"/>
              <a:t>ISI</a:t>
            </a:r>
            <a:r>
              <a:rPr lang="zh-CN" altLang="en-US" sz="1800" dirty="0"/>
              <a:t>。</a:t>
            </a:r>
            <a:endParaRPr lang="en-US" altLang="zh-CN" sz="1800" dirty="0"/>
          </a:p>
        </p:txBody>
      </p:sp>
      <p:pic>
        <p:nvPicPr>
          <p:cNvPr id="8" name="图片 7"/>
          <p:cNvPicPr>
            <a:picLocks noChangeAspect="1"/>
          </p:cNvPicPr>
          <p:nvPr>
            <p:custDataLst>
              <p:tags r:id="rId3"/>
            </p:custDataLst>
          </p:nvPr>
        </p:nvPicPr>
        <p:blipFill>
          <a:blip r:embed="rId12"/>
          <a:stretch>
            <a:fillRect/>
          </a:stretch>
        </p:blipFill>
        <p:spPr>
          <a:xfrm>
            <a:off x="1499796" y="4275430"/>
            <a:ext cx="6045845" cy="1775784"/>
          </a:xfrm>
          <a:prstGeom prst="rect">
            <a:avLst/>
          </a:prstGeom>
        </p:spPr>
      </p:pic>
      <p:pic>
        <p:nvPicPr>
          <p:cNvPr id="10" name="图片 9"/>
          <p:cNvPicPr>
            <a:picLocks noChangeAspect="1"/>
          </p:cNvPicPr>
          <p:nvPr>
            <p:custDataLst>
              <p:tags r:id="rId4"/>
            </p:custDataLst>
          </p:nvPr>
        </p:nvPicPr>
        <p:blipFill>
          <a:blip r:embed="rId13"/>
          <a:stretch>
            <a:fillRect/>
          </a:stretch>
        </p:blipFill>
        <p:spPr>
          <a:xfrm>
            <a:off x="1491389" y="2751362"/>
            <a:ext cx="5920394" cy="148622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iY2JkMjU3NGYzZTEwMzZmMGFkZWViYmNkYWU3NDIifQ=="/>
</p:tagLst>
</file>

<file path=ppt/tags/tag10.xml><?xml version="1.0" encoding="utf-8"?>
<p:tagLst xmlns:a="http://schemas.openxmlformats.org/drawingml/2006/main" xmlns:r="http://schemas.openxmlformats.org/officeDocument/2006/relationships" xmlns:p="http://schemas.openxmlformats.org/presentationml/2006/main">
  <p:tag name="KSO_WM_UNIT_VALUE" val="296*1904"/>
  <p:tag name="KSO_WM_UNIT_HIGHLIGHT" val="0"/>
  <p:tag name="KSO_WM_UNIT_COMPATIBLE" val="0"/>
  <p:tag name="KSO_WM_UNIT_DIAGRAM_ISNUMVISUAL" val="0"/>
  <p:tag name="KSO_WM_UNIT_DIAGRAM_ISREFERUNIT" val="0"/>
  <p:tag name="KSO_WM_UNIT_TYPE" val="d"/>
  <p:tag name="KSO_WM_UNIT_INDEX" val="2"/>
  <p:tag name="KSO_WM_UNIT_ID" val="diagram20216247_1*d*2"/>
  <p:tag name="KSO_WM_TEMPLATE_CATEGORY" val="diagram"/>
  <p:tag name="KSO_WM_TEMPLATE_INDEX" val="20216247"/>
  <p:tag name="KSO_WM_UNIT_LAYERLEVEL" val="1"/>
  <p:tag name="KSO_WM_TAG_VERSION" val="1.0"/>
  <p:tag name="KSO_WM_BEAUTIFY_FLAG" val="#wm#"/>
  <p:tag name="KSO_WM_CHIP_GROUPID" val="5e7310da9a230a26b9e88a19"/>
  <p:tag name="KSO_WM_CHIP_XID" val="5e7310da9a230a26b9e88a1a"/>
  <p:tag name="KSO_WM_UNIT_DEC_AREA_ID" val="cea384c579a940a9b411cb0f5cc164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e969f03509549f7b6dcacd5bdab0cda"/>
  <p:tag name="KSO_WM_UNIT_SUPPORT_UNIT_TYPE" val="[&quot;d&quot;]"/>
  <p:tag name="KSO_WM_TEMPLATE_ASSEMBLE_XID" val="5fb5d8f62a846156eda5491c"/>
  <p:tag name="KSO_WM_TEMPLATE_ASSEMBLE_GROUPID" val="5fb5d8f62a846156eda5491c"/>
</p:tagLst>
</file>

<file path=ppt/tags/tag1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247_1*f*1"/>
  <p:tag name="KSO_WM_TEMPLATE_CATEGORY" val="diagram"/>
  <p:tag name="KSO_WM_TEMPLATE_INDEX" val="20216247"/>
  <p:tag name="KSO_WM_UNIT_LAYERLEVEL" val="1"/>
  <p:tag name="KSO_WM_TAG_VERSION" val="1.0"/>
  <p:tag name="KSO_WM_BEAUTIFY_FLAG" val="#wm#"/>
  <p:tag name="KSO_WM_UNIT_DEFAULT_FONT" val="14;20;2"/>
  <p:tag name="KSO_WM_UNIT_BLOCK" val="0"/>
  <p:tag name="KSO_WM_UNIT_VALUE" val="81"/>
  <p:tag name="KSO_WM_UNIT_SHOW_EDIT_AREA_INDICATION" val="1"/>
  <p:tag name="KSO_WM_CHIP_GROUPID" val="5e6b05596848fb12bee65ac8"/>
  <p:tag name="KSO_WM_CHIP_XID" val="5e6b05596848fb12bee65aca"/>
  <p:tag name="KSO_WM_UNIT_DEC_AREA_ID" val="4cbf5c7be4e148578a41db69de12984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de81ed46dcf4e21aba404fa430e20a0"/>
  <p:tag name="KSO_WM_UNIT_SUPPORT_UNIT_TYPE" val="[&quot;d&quot;]"/>
  <p:tag name="KSO_WM_UNIT_TEXT_FILL_FORE_SCHEMECOLOR_INDEX_BRIGHTNESS" val="0.25"/>
  <p:tag name="KSO_WM_UNIT_TEXT_FILL_FORE_SCHEMECOLOR_INDEX" val="13"/>
  <p:tag name="KSO_WM_UNIT_TEXT_FILL_TYPE" val="1"/>
  <p:tag name="KSO_WM_TEMPLATE_ASSEMBLE_XID" val="5fb5d8f62a846156eda5491c"/>
  <p:tag name="KSO_WM_TEMPLATE_ASSEMBLE_GROUPID" val="5fb5d8f62a846156eda5491c"/>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54.935433070866,&quot;width&quot;:20906.721259842518}"/>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92,&quot;width&quot;:1928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96.5102362204725,&quot;width&quot;:9521.01574803149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40.508661417323,&quot;width&quot;:9323.45511811023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6247"/>
  <p:tag name="KSO_WM_SLIDE_ID" val="diagram2021624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2_1"/>
  <p:tag name="KSO_WM_SLIDE_TYPE" val="text"/>
  <p:tag name="KSO_WM_SLIDE_SUBTYPE" val="picTxt"/>
  <p:tag name="KSO_WM_SLIDE_SIZE" val="912*540"/>
  <p:tag name="KSO_WM_SLIDE_POSITION" val="0*0"/>
  <p:tag name="KSO_WM_SLIDE_LAYOUT_INFO" val="{&quot;direction&quot;:1,&quot;id&quot;:&quot;2020-11-19T10:32:03&quot;,&quot;maxSize&quot;:{&quot;size1&quot;:33.799634822209676},&quot;minSize&quot;:{&quot;size1&quot;:33.799634822209676},&quot;normalSize&quot;:{&quot;size1&quot;:33.799634822209676},&quot;subLayout&quot;:[{&quot;backgroundInfo&quot;:[{&quot;bottom&quot;:0,&quot;bottomAbs&quot;:false,&quot;left&quot;:0,&quot;leftAbs&quot;:false,&quot;right&quot;:0,&quot;rightAbs&quot;:false,&quot;top&quot;:0,&quot;topAbs&quot;:false,&quot;type&quot;:&quot;leftRight&quot;}],&quot;id&quot;:&quot;2020-11-19T10:32:03&quot;,&quot;margin&quot;:{&quot;bottom&quot;:1.6929999589920044,&quot;left&quot;:1.6929999589920044,&quot;right&quot;:1.720000147819519,&quot;top&quot;:1.6929999589920044},&quot;type&quot;:0},{&quot;id&quot;:&quot;2020-11-19T10:32:03&quot;,&quot;maxSize&quot;:{&quot;size1&quot;:51.1},&quot;minSize&quot;:{&quot;size1&quot;:24.4},&quot;normalSize&quot;:{&quot;size1&quot;:51.1},&quot;subLayout&quot;:[{&quot;id&quot;:&quot;2020-11-19T10:32:03&quot;,&quot;margin&quot;:{&quot;bottom&quot;:0.02600000612437725,&quot;left&quot;:1.6670000553131104,&quot;right&quot;:1.6929999589920044,&quot;top&quot;:1.6929999589920044},&quot;type&quot;:0},{&quot;id&quot;:&quot;2020-11-19T10:32:03&quot;,&quot;maxSize&quot;:{&quot;size1&quot;:55.3},&quot;minSize&quot;:{&quot;size1&quot;:13.8},&quot;normalSize&quot;:{&quot;size1&quot;:55.10184126439073},&quot;subLayout&quot;:[{&quot;id&quot;:&quot;2020-11-19T10:32:03&quot;,&quot;margin&quot;:{&quot;bottom&quot;:0.02600000612437725,&quot;left&quot;:1.6770000457763672,&quot;right&quot;:1.6929999589920044,&quot;top&quot;:0.8190000653266907},&quot;type&quot;:0},{&quot;id&quot;:&quot;2020-11-19T10:32:03&quot;,&quot;margin&quot;:{&quot;bottom&quot;:1.6929999589920044,&quot;left&quot;:1.6770000457763672,&quot;right&quot;:1.6929999589920044,&quot;top&quot;:0.8199999928474426},&quot;type&quot;:0}],&quot;type&quot;:0}],&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32998712faa657a55f"/>
  <p:tag name="KSO_WM_CHIP_FILLPROP" val="[[{&quot;text_align&quot;:&quot;lt&quot;,&quot;text_direction&quot;:&quot;horizontal&quot;,&quot;support_big_font&quot;:false,&quot;picture_toward&quot;:0,&quot;picture_dockside&quot;:[],&quot;fill_id&quot;:&quot;2d8a51dbac8b4040bffab146781f8751&quot;,&quot;fill_align&quot;:&quot;lt&quot;,&quot;chip_types&quot;:[&quot;text&quot;,&quot;header&quot;]},{&quot;text_align&quot;:&quot;lm&quot;,&quot;text_direction&quot;:&quot;horizontal&quot;,&quot;support_big_font&quot;:false,&quot;picture_toward&quot;:0,&quot;picture_dockside&quot;:[],&quot;fill_id&quot;:&quot;e5f09dc88fa049a58d1ec918ca598e68&quot;,&quot;fill_align&quot;:&quot;lm&quot;,&quot;chip_types&quot;:[&quot;text&quot;,&quot;picture&quot;]},{&quot;text_align&quot;:&quot;lm&quot;,&quot;text_direction&quot;:&quot;horizontal&quot;,&quot;support_big_font&quot;:false,&quot;picture_toward&quot;:0,&quot;picture_dockside&quot;:[],&quot;fill_id&quot;:&quot;23e371fdcbcd4e10905fdfb74563b55d&quot;,&quot;fill_align&quot;:&quot;lm&quot;,&quot;chip_types&quot;:[&quot;text&quot;,&quot;picture&quot;]},{&quot;text_align&quot;:&quot;lm&quot;,&quot;text_direction&quot;:&quot;horizontal&quot;,&quot;support_big_font&quot;:false,&quot;picture_toward&quot;:0,&quot;picture_dockside&quot;:[],&quot;fill_id&quot;:&quot;835e351563fe48d486b76197b0072bae&quot;,&quot;fill_align&quot;:&quot;lm&quot;,&quot;chip_types&quot;:[&quot;text&quot;,&quot;picture&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0"/>
  <p:tag name="KSO_WM_TEMPLATE_ASSEMBLE_XID" val="5fb5d8f62a846156eda5491c"/>
  <p:tag name="KSO_WM_TEMPLATE_ASSEMBLE_GROUPID" val="5fb5d8f62a846156eda5491c"/>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24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6247"/>
  <p:tag name="KSO_WM_UNIT_VALUE" val="450"/>
  <p:tag name="KSO_WM_TEMPLATE_ASSEMBLE_XID" val="5fb5d8f62a846156eda5491c"/>
  <p:tag name="KSO_WM_TEMPLATE_ASSEMBLE_GROUPID" val="5fb5d8f62a846156eda5491c"/>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247_1*i*2"/>
  <p:tag name="KSO_WM_TEMPLATE_CATEGORY" val="diagram"/>
  <p:tag name="KSO_WM_TEMPLATE_INDEX" val="20216247"/>
  <p:tag name="KSO_WM_UNIT_LAYERLEVEL" val="1"/>
  <p:tag name="KSO_WM_TAG_VERSION" val="1.0"/>
  <p:tag name="KSO_WM_BEAUTIFY_FLAG" val="#wm#"/>
  <p:tag name="KSO_WM_UNIT_BLOCK" val="0"/>
  <p:tag name="KSO_WM_UNIT_SM_LIMIT_TYPE" val="2"/>
  <p:tag name="KSO_WM_UNIT_DEC_AREA_ID" val="398b1bbba88248c6889bdd2dc7b07c7e"/>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ab54f0341d2fac3cfce989"/>
  <p:tag name="KSO_WM_CHIP_XID" val="5facaf32998712faa657a55f"/>
  <p:tag name="KSO_WM_UNIT_LINE_FORE_SCHEMECOLOR_INDEX_BRIGHTNESS" val="0"/>
  <p:tag name="KSO_WM_UNIT_LINE_FORE_SCHEMECOLOR_INDEX" val="5"/>
  <p:tag name="KSO_WM_UNIT_LINE_FILL_TYPE" val="2"/>
  <p:tag name="KSO_WM_TEMPLATE_ASSEMBLE_XID" val="5fb5d8f62a846156eda5491c"/>
  <p:tag name="KSO_WM_TEMPLATE_ASSEMBLE_GROUPID" val="5fb5d8f62a846156eda5491c"/>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247_1*a*1"/>
  <p:tag name="KSO_WM_TEMPLATE_CATEGORY" val="diagram"/>
  <p:tag name="KSO_WM_TEMPLATE_INDEX" val="20216247"/>
  <p:tag name="KSO_WM_UNIT_LAYERLEVEL" val="1"/>
  <p:tag name="KSO_WM_TAG_VERSION" val="1.0"/>
  <p:tag name="KSO_WM_BEAUTIFY_FLAG" val="#wm#"/>
  <p:tag name="KSO_WM_UNIT_ISCONTENTSTITLE" val="0"/>
  <p:tag name="KSO_WM_UNIT_ISNUMDGMTITLE" val="0"/>
  <p:tag name="KSO_WM_UNIT_NOCLEAR" val="0"/>
  <p:tag name="KSO_WM_UNIT_VALUE" val="12"/>
  <p:tag name="KSO_WM_UNIT_TYPE" val="a"/>
  <p:tag name="KSO_WM_UNIT_INDEX" val="1"/>
  <p:tag name="KSO_WM_UNIT_PRESET_TEXT" val="单击添加大标题"/>
  <p:tag name="KSO_WM_CHIP_GROUPID" val="5fb3a290bfe68cd3a08997ef"/>
  <p:tag name="KSO_WM_CHIP_XID" val="5fb3a290bfe68cd3a08997f0"/>
  <p:tag name="KSO_WM_UNIT_DEC_AREA_ID" val="049821ed2fa841ed8bc9552877b3da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91c443ccbf4a436fb782594c396840cf"/>
  <p:tag name="KSO_WM_UNIT_TEXT_FILL_FORE_SCHEMECOLOR_INDEX_BRIGHTNESS" val="0.15"/>
  <p:tag name="KSO_WM_UNIT_TEXT_FILL_FORE_SCHEMECOLOR_INDEX" val="13"/>
  <p:tag name="KSO_WM_UNIT_TEXT_FILL_TYPE" val="1"/>
  <p:tag name="KSO_WM_TEMPLATE_ASSEMBLE_XID" val="5fb5d8f62a846156eda5491c"/>
  <p:tag name="KSO_WM_TEMPLATE_ASSEMBLE_GROUPID" val="5fb5d8f62a846156eda5491c"/>
</p:tagLst>
</file>

<file path=ppt/tags/tag9.xml><?xml version="1.0" encoding="utf-8"?>
<p:tagLst xmlns:a="http://schemas.openxmlformats.org/drawingml/2006/main" xmlns:r="http://schemas.openxmlformats.org/officeDocument/2006/relationships" xmlns:p="http://schemas.openxmlformats.org/presentationml/2006/main">
  <p:tag name="KSO_WM_UNIT_VALUE" val="296*1904"/>
  <p:tag name="KSO_WM_UNIT_HIGHLIGHT" val="0"/>
  <p:tag name="KSO_WM_UNIT_COMPATIBLE" val="0"/>
  <p:tag name="KSO_WM_UNIT_DIAGRAM_ISNUMVISUAL" val="0"/>
  <p:tag name="KSO_WM_UNIT_DIAGRAM_ISREFERUNIT" val="0"/>
  <p:tag name="KSO_WM_UNIT_TYPE" val="d"/>
  <p:tag name="KSO_WM_UNIT_INDEX" val="1"/>
  <p:tag name="KSO_WM_UNIT_ID" val="diagram20216247_1*d*1"/>
  <p:tag name="KSO_WM_TEMPLATE_CATEGORY" val="diagram"/>
  <p:tag name="KSO_WM_TEMPLATE_INDEX" val="20216247"/>
  <p:tag name="KSO_WM_UNIT_LAYERLEVEL" val="1"/>
  <p:tag name="KSO_WM_TAG_VERSION" val="1.0"/>
  <p:tag name="KSO_WM_BEAUTIFY_FLAG" val="#wm#"/>
  <p:tag name="KSO_WM_CHIP_GROUPID" val="5e7310da9a230a26b9e88a19"/>
  <p:tag name="KSO_WM_CHIP_XID" val="5e7310da9a230a26b9e88a1a"/>
  <p:tag name="KSO_WM_UNIT_DEC_AREA_ID" val="1e5ea36d5bf54c43908e27257b1a74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914a7f1f4b445ea9ba4290c1b04e87a"/>
  <p:tag name="KSO_WM_UNIT_SUPPORT_UNIT_TYPE" val="[&quot;d&quot;]"/>
  <p:tag name="KSO_WM_TEMPLATE_ASSEMBLE_XID" val="5fb5d8f62a846156eda5491c"/>
  <p:tag name="KSO_WM_TEMPLATE_ASSEMBLE_GROUPID" val="5fb5d8f62a846156eda5491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1024</Words>
  <Application>Microsoft Macintosh PowerPoint</Application>
  <PresentationFormat>宽屏</PresentationFormat>
  <Paragraphs>82</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35</vt:i4>
      </vt:variant>
    </vt:vector>
  </HeadingPairs>
  <TitlesOfParts>
    <vt:vector size="45" baseType="lpstr">
      <vt:lpstr>-apple-system</vt:lpstr>
      <vt:lpstr>等线</vt:lpstr>
      <vt:lpstr>微软雅黑</vt:lpstr>
      <vt:lpstr>PingFang SC</vt:lpstr>
      <vt:lpstr>Arial</vt:lpstr>
      <vt:lpstr>Calibri</vt:lpstr>
      <vt:lpstr>Calibri Light</vt:lpstr>
      <vt:lpstr>Times New Roman</vt:lpstr>
      <vt:lpstr>Office 主题​​</vt:lpstr>
      <vt:lpstr>1_Office 主题​​</vt:lpstr>
      <vt:lpstr>PowerPoint 演示文稿</vt:lpstr>
      <vt:lpstr>       </vt:lpstr>
      <vt:lpstr>       </vt:lpstr>
      <vt:lpstr>       OFDM系统的发射机和接收机框图</vt:lpstr>
      <vt:lpstr>       </vt:lpstr>
      <vt:lpstr>       </vt:lpstr>
      <vt:lpstr>       多径效应</vt:lpstr>
      <vt:lpstr>       </vt:lpstr>
      <vt:lpstr>       </vt:lpstr>
      <vt:lpstr>基础实验及结果</vt:lpstr>
      <vt:lpstr>       （1）OFDM调制/解调仿真 </vt:lpstr>
      <vt:lpstr>PowerPoint 演示文稿</vt:lpstr>
      <vt:lpstr>PowerPoint 演示文稿</vt:lpstr>
      <vt:lpstr>PowerPoint 演示文稿</vt:lpstr>
      <vt:lpstr>（2）通过实验研究OFDM技术频偏敏感性 </vt:lpstr>
      <vt:lpstr>b. [20,20,4,4]  N=1024 f=50 100 150 200</vt:lpstr>
      <vt:lpstr>PowerPoint 演示文稿</vt:lpstr>
      <vt:lpstr>(3)通过实验研究子载波数对系统的影响</vt:lpstr>
      <vt:lpstr>PowerPoint 演示文稿</vt:lpstr>
      <vt:lpstr>PowerPoint 演示文稿</vt:lpstr>
      <vt:lpstr>（4）利用USRP进行原型验证</vt:lpstr>
      <vt:lpstr> 拓展提高 </vt:lpstr>
      <vt:lpstr>       </vt:lpstr>
      <vt:lpstr>       </vt:lpstr>
      <vt:lpstr>       </vt:lpstr>
      <vt:lpstr>       </vt:lpstr>
      <vt:lpstr>       </vt:lpstr>
      <vt:lpstr>       </vt:lpstr>
      <vt:lpstr>       </vt:lpstr>
      <vt:lpstr>       </vt:lpstr>
      <vt:lpstr>       </vt:lpstr>
      <vt:lpstr>       </vt:lpstr>
      <vt:lpstr>       </vt:lpstr>
      <vt:lpstr>       </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SUSTech heyStudio</dc:creator>
  <cp:lastModifiedBy>caozihui</cp:lastModifiedBy>
  <cp:revision>50</cp:revision>
  <dcterms:created xsi:type="dcterms:W3CDTF">2019-10-15T12:44:00Z</dcterms:created>
  <dcterms:modified xsi:type="dcterms:W3CDTF">2024-01-04T03:05:10Z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968A700834C94E8B9392CAA9628592AA_12</vt:lpwstr>
  </property>
  <property fmtid="{D5CDD505-2E9C-101B-9397-08002B2CF9AE}" pid="3" name="KSOProductBuildVer">
    <vt:lpwstr>2052-12.1.0.16120</vt:lpwstr>
  </property>
</Properties>
</file>